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tx1"/>
        </a:solidFill>
        <a:latin typeface="Arial" charset="0"/>
        <a:ea typeface="+mn-ea"/>
        <a:cs typeface="Arial Unicode MS" charset="0"/>
      </a:defRPr>
    </a:lvl5pPr>
    <a:lvl6pPr marL="2286000" algn="l" defTabSz="914400" rtl="0" eaLnBrk="1" latinLnBrk="0" hangingPunct="1">
      <a:defRPr kern="1200">
        <a:solidFill>
          <a:schemeClr val="tx1"/>
        </a:solidFill>
        <a:latin typeface="Arial" charset="0"/>
        <a:ea typeface="+mn-ea"/>
        <a:cs typeface="Arial Unicode MS" charset="0"/>
      </a:defRPr>
    </a:lvl6pPr>
    <a:lvl7pPr marL="2743200" algn="l" defTabSz="914400" rtl="0" eaLnBrk="1" latinLnBrk="0" hangingPunct="1">
      <a:defRPr kern="1200">
        <a:solidFill>
          <a:schemeClr val="tx1"/>
        </a:solidFill>
        <a:latin typeface="Arial" charset="0"/>
        <a:ea typeface="+mn-ea"/>
        <a:cs typeface="Arial Unicode MS" charset="0"/>
      </a:defRPr>
    </a:lvl7pPr>
    <a:lvl8pPr marL="3200400" algn="l" defTabSz="914400" rtl="0" eaLnBrk="1" latinLnBrk="0" hangingPunct="1">
      <a:defRPr kern="1200">
        <a:solidFill>
          <a:schemeClr val="tx1"/>
        </a:solidFill>
        <a:latin typeface="Arial" charset="0"/>
        <a:ea typeface="+mn-ea"/>
        <a:cs typeface="Arial Unicode MS" charset="0"/>
      </a:defRPr>
    </a:lvl8pPr>
    <a:lvl9pPr marL="3657600" algn="l" defTabSz="914400" rtl="0" eaLnBrk="1" latinLnBrk="0" hangingPunct="1">
      <a:defRPr kern="1200">
        <a:solidFill>
          <a:schemeClr val="tx1"/>
        </a:solidFill>
        <a:latin typeface="Arial" charset="0"/>
        <a:ea typeface="+mn-ea"/>
        <a:cs typeface="Arial Unicode M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55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sldImg"/>
          </p:nvPr>
        </p:nvSpPr>
        <p:spPr bwMode="auto">
          <a:xfrm>
            <a:off x="1106488" y="812800"/>
            <a:ext cx="5343525" cy="4006850"/>
          </a:xfrm>
          <a:prstGeom prst="rect">
            <a:avLst/>
          </a:prstGeom>
          <a:noFill/>
          <a:ln w="9525">
            <a:noFill/>
            <a:round/>
            <a:headEnd/>
            <a:tailEnd/>
          </a:ln>
          <a:effectLst/>
        </p:spPr>
      </p:sp>
      <p:sp>
        <p:nvSpPr>
          <p:cNvPr id="2050" name="Rectangle 2"/>
          <p:cNvSpPr>
            <a:spLocks noGrp="1" noChangeArrowheads="1"/>
          </p:cNvSpPr>
          <p:nvPr>
            <p:ph type="body"/>
          </p:nvPr>
        </p:nvSpPr>
        <p:spPr bwMode="auto">
          <a:xfrm>
            <a:off x="755650" y="5078413"/>
            <a:ext cx="6046788" cy="4810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ru-RU" smtClean="0"/>
          </a:p>
        </p:txBody>
      </p:sp>
      <p:sp>
        <p:nvSpPr>
          <p:cNvPr id="2051" name="Rectangle 3"/>
          <p:cNvSpPr>
            <a:spLocks noGrp="1" noChangeArrowheads="1"/>
          </p:cNvSpPr>
          <p:nvPr>
            <p:ph type="hdr"/>
          </p:nvPr>
        </p:nvSpPr>
        <p:spPr bwMode="auto">
          <a:xfrm>
            <a:off x="0"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defRPr>
            </a:lvl1pPr>
          </a:lstStyle>
          <a:p>
            <a:endParaRPr lang="ru-RU"/>
          </a:p>
        </p:txBody>
      </p:sp>
      <p:sp>
        <p:nvSpPr>
          <p:cNvPr id="2052" name="Rectangle 4"/>
          <p:cNvSpPr>
            <a:spLocks noGrp="1" noChangeArrowheads="1"/>
          </p:cNvSpPr>
          <p:nvPr>
            <p:ph type="dt"/>
          </p:nvPr>
        </p:nvSpPr>
        <p:spPr bwMode="auto">
          <a:xfrm>
            <a:off x="4278313" y="0"/>
            <a:ext cx="3279775" cy="5334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defRPr>
            </a:lvl1pPr>
          </a:lstStyle>
          <a:p>
            <a:endParaRPr lang="ru-RU"/>
          </a:p>
        </p:txBody>
      </p:sp>
      <p:sp>
        <p:nvSpPr>
          <p:cNvPr id="2053" name="Rectangle 5"/>
          <p:cNvSpPr>
            <a:spLocks noGrp="1" noChangeArrowheads="1"/>
          </p:cNvSpPr>
          <p:nvPr>
            <p:ph type="ftr"/>
          </p:nvPr>
        </p:nvSpPr>
        <p:spPr bwMode="auto">
          <a:xfrm>
            <a:off x="0"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95000"/>
              </a:lnSpc>
              <a:tabLst>
                <a:tab pos="723900" algn="l"/>
                <a:tab pos="1447800" algn="l"/>
                <a:tab pos="2171700" algn="l"/>
                <a:tab pos="2895600" algn="l"/>
              </a:tabLst>
              <a:defRPr sz="1400">
                <a:solidFill>
                  <a:srgbClr val="000000"/>
                </a:solidFill>
                <a:latin typeface="Times New Roman" pitchFamily="16" charset="0"/>
              </a:defRPr>
            </a:lvl1pPr>
          </a:lstStyle>
          <a:p>
            <a:endParaRPr lang="ru-RU"/>
          </a:p>
        </p:txBody>
      </p:sp>
      <p:sp>
        <p:nvSpPr>
          <p:cNvPr id="2054" name="Rectangle 6"/>
          <p:cNvSpPr>
            <a:spLocks noGrp="1" noChangeArrowheads="1"/>
          </p:cNvSpPr>
          <p:nvPr>
            <p:ph type="sldNum"/>
          </p:nvPr>
        </p:nvSpPr>
        <p:spPr bwMode="auto">
          <a:xfrm>
            <a:off x="4278313" y="10156825"/>
            <a:ext cx="3279775" cy="5334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lnSpc>
                <a:spcPct val="95000"/>
              </a:lnSpc>
              <a:tabLst>
                <a:tab pos="723900" algn="l"/>
                <a:tab pos="1447800" algn="l"/>
                <a:tab pos="2171700" algn="l"/>
                <a:tab pos="2895600" algn="l"/>
              </a:tabLst>
              <a:defRPr sz="1400">
                <a:solidFill>
                  <a:srgbClr val="000000"/>
                </a:solidFill>
                <a:latin typeface="Times New Roman" pitchFamily="16" charset="0"/>
              </a:defRPr>
            </a:lvl1pPr>
          </a:lstStyle>
          <a:p>
            <a:fld id="{95E84049-87F7-4D96-BF43-4BCF7FA4F08D}" type="slidenum">
              <a:rPr lang="ru-RU"/>
              <a:pPr/>
              <a:t>‹#›</a:t>
            </a:fld>
            <a:endParaRPr lang="ru-RU"/>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6F90B4E1-C079-49AB-B65B-2B86AA2490E7}" type="slidenum">
              <a:rPr lang="ru-RU"/>
              <a:pPr/>
              <a:t>1</a:t>
            </a:fld>
            <a:endParaRPr lang="ru-RU"/>
          </a:p>
        </p:txBody>
      </p:sp>
      <p:sp>
        <p:nvSpPr>
          <p:cNvPr id="1536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5362"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238E546-029F-4520-B297-27E420FBC68B}" type="slidenum">
              <a:rPr lang="ru-RU"/>
              <a:pPr/>
              <a:t>10</a:t>
            </a:fld>
            <a:endParaRPr lang="ru-RU"/>
          </a:p>
        </p:txBody>
      </p:sp>
      <p:sp>
        <p:nvSpPr>
          <p:cNvPr id="2457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4578"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7EEAD97-1818-4C3C-A8DD-D89A5467CC3B}" type="slidenum">
              <a:rPr lang="ru-RU"/>
              <a:pPr/>
              <a:t>11</a:t>
            </a:fld>
            <a:endParaRPr lang="ru-RU"/>
          </a:p>
        </p:txBody>
      </p:sp>
      <p:sp>
        <p:nvSpPr>
          <p:cNvPr id="2560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5602"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1384237-21D1-46A4-ADEA-F7ED9D07A479}" type="slidenum">
              <a:rPr lang="ru-RU"/>
              <a:pPr/>
              <a:t>12</a:t>
            </a:fld>
            <a:endParaRPr lang="ru-RU"/>
          </a:p>
        </p:txBody>
      </p:sp>
      <p:sp>
        <p:nvSpPr>
          <p:cNvPr id="2662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6626"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2EA34242-F60B-4866-8DF7-705410EF0CF6}" type="slidenum">
              <a:rPr lang="ru-RU"/>
              <a:pPr/>
              <a:t>2</a:t>
            </a:fld>
            <a:endParaRPr lang="ru-RU"/>
          </a:p>
        </p:txBody>
      </p:sp>
      <p:sp>
        <p:nvSpPr>
          <p:cNvPr id="1638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6386"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ED7A9D4D-C646-48AE-811F-9807EFF684DE}" type="slidenum">
              <a:rPr lang="ru-RU"/>
              <a:pPr/>
              <a:t>3</a:t>
            </a:fld>
            <a:endParaRPr lang="ru-RU"/>
          </a:p>
        </p:txBody>
      </p:sp>
      <p:sp>
        <p:nvSpPr>
          <p:cNvPr id="1740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7410"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EC43172-B19B-4CD3-991C-23C60D771979}" type="slidenum">
              <a:rPr lang="ru-RU"/>
              <a:pPr/>
              <a:t>4</a:t>
            </a:fld>
            <a:endParaRPr lang="ru-RU"/>
          </a:p>
        </p:txBody>
      </p:sp>
      <p:sp>
        <p:nvSpPr>
          <p:cNvPr id="1843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8434"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F318A3F1-643E-4C00-8BCD-EFB04B96573F}" type="slidenum">
              <a:rPr lang="ru-RU"/>
              <a:pPr/>
              <a:t>5</a:t>
            </a:fld>
            <a:endParaRPr lang="ru-RU"/>
          </a:p>
        </p:txBody>
      </p:sp>
      <p:sp>
        <p:nvSpPr>
          <p:cNvPr id="19457"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19458"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3D669828-BED5-4002-9E6D-2B8EAC0D2E52}" type="slidenum">
              <a:rPr lang="ru-RU"/>
              <a:pPr/>
              <a:t>6</a:t>
            </a:fld>
            <a:endParaRPr lang="ru-RU"/>
          </a:p>
        </p:txBody>
      </p:sp>
      <p:sp>
        <p:nvSpPr>
          <p:cNvPr id="20481"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0482"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5C09413C-912E-4652-A431-79237117102C}" type="slidenum">
              <a:rPr lang="ru-RU"/>
              <a:pPr/>
              <a:t>7</a:t>
            </a:fld>
            <a:endParaRPr lang="ru-RU"/>
          </a:p>
        </p:txBody>
      </p:sp>
      <p:sp>
        <p:nvSpPr>
          <p:cNvPr id="2150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1506"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0DEA83F0-2EAA-40BF-B379-E8167FDB2AB7}" type="slidenum">
              <a:rPr lang="ru-RU"/>
              <a:pPr/>
              <a:t>8</a:t>
            </a:fld>
            <a:endParaRPr lang="ru-RU"/>
          </a:p>
        </p:txBody>
      </p:sp>
      <p:sp>
        <p:nvSpPr>
          <p:cNvPr id="2252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2530"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6"/>
          <p:cNvSpPr>
            <a:spLocks noGrp="1" noChangeArrowheads="1"/>
          </p:cNvSpPr>
          <p:nvPr>
            <p:ph type="sldNum"/>
          </p:nvPr>
        </p:nvSpPr>
        <p:spPr>
          <a:ln/>
        </p:spPr>
        <p:txBody>
          <a:bodyPr/>
          <a:lstStyle/>
          <a:p>
            <a:fld id="{AFCCC693-5883-48B7-8E1B-AF8281AB9B9B}" type="slidenum">
              <a:rPr lang="ru-RU"/>
              <a:pPr/>
              <a:t>9</a:t>
            </a:fld>
            <a:endParaRPr lang="ru-RU"/>
          </a:p>
        </p:txBody>
      </p:sp>
      <p:sp>
        <p:nvSpPr>
          <p:cNvPr id="23553"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p:spPr>
      </p:sp>
      <p:sp>
        <p:nvSpPr>
          <p:cNvPr id="23554" name="Rectangle 2"/>
          <p:cNvSpPr txBox="1">
            <a:spLocks noChangeArrowheads="1"/>
          </p:cNvSpPr>
          <p:nvPr>
            <p:ph type="body" idx="1"/>
          </p:nvPr>
        </p:nvSpPr>
        <p:spPr bwMode="auto">
          <a:xfrm>
            <a:off x="755650" y="5078413"/>
            <a:ext cx="6048375" cy="4811712"/>
          </a:xfrm>
          <a:prstGeom prst="rect">
            <a:avLst/>
          </a:prstGeom>
          <a:noFill/>
          <a:ln>
            <a:round/>
            <a:headEnd/>
            <a:tailEnd/>
          </a:ln>
        </p:spPr>
        <p:txBody>
          <a:bodyPr wrap="none" anchor="ct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650" y="2347913"/>
            <a:ext cx="8569325" cy="1620837"/>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363A8A95-6B3C-4FBB-9173-164915B68C42}"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31BF5074-D78E-47CC-9974-D54DB64D7234}"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05675" y="301625"/>
            <a:ext cx="2266950" cy="645477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03238" y="301625"/>
            <a:ext cx="6650037" cy="64547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F8E0F463-C696-4AD4-ABBF-79DD893C069E}"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301625"/>
            <a:ext cx="9069387" cy="126047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503238" y="1768475"/>
            <a:ext cx="4457700" cy="49879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13338" y="1768475"/>
            <a:ext cx="4459287" cy="49879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idx="10"/>
          </p:nvPr>
        </p:nvSpPr>
        <p:spPr>
          <a:xfrm>
            <a:off x="503238" y="6886575"/>
            <a:ext cx="2346325" cy="519113"/>
          </a:xfrm>
        </p:spPr>
        <p:txBody>
          <a:bodyPr/>
          <a:lstStyle>
            <a:lvl1pPr>
              <a:defRPr/>
            </a:lvl1pPr>
          </a:lstStyle>
          <a:p>
            <a:endParaRPr lang="ru-RU"/>
          </a:p>
        </p:txBody>
      </p:sp>
      <p:sp>
        <p:nvSpPr>
          <p:cNvPr id="6" name="Нижний колонтитул 5"/>
          <p:cNvSpPr>
            <a:spLocks noGrp="1"/>
          </p:cNvSpPr>
          <p:nvPr>
            <p:ph type="ftr" idx="11"/>
          </p:nvPr>
        </p:nvSpPr>
        <p:spPr>
          <a:xfrm>
            <a:off x="3448050" y="6886575"/>
            <a:ext cx="3194050" cy="519113"/>
          </a:xfrm>
        </p:spPr>
        <p:txBody>
          <a:bodyPr/>
          <a:lstStyle>
            <a:lvl1pPr>
              <a:defRPr/>
            </a:lvl1pPr>
          </a:lstStyle>
          <a:p>
            <a:endParaRPr lang="ru-RU"/>
          </a:p>
        </p:txBody>
      </p:sp>
      <p:sp>
        <p:nvSpPr>
          <p:cNvPr id="7" name="Номер слайда 6"/>
          <p:cNvSpPr>
            <a:spLocks noGrp="1"/>
          </p:cNvSpPr>
          <p:nvPr>
            <p:ph type="sldNum" idx="12"/>
          </p:nvPr>
        </p:nvSpPr>
        <p:spPr>
          <a:xfrm>
            <a:off x="7227888" y="6886575"/>
            <a:ext cx="2346325" cy="519113"/>
          </a:xfrm>
        </p:spPr>
        <p:txBody>
          <a:bodyPr/>
          <a:lstStyle>
            <a:lvl1pPr>
              <a:defRPr/>
            </a:lvl1pPr>
          </a:lstStyle>
          <a:p>
            <a:fld id="{377E027A-6405-4150-B12D-2FE684F76EDA}"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8C0307E9-8425-4A28-A0FF-D14BAB274053}"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925" y="4857750"/>
            <a:ext cx="8567738" cy="15017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idx="10"/>
          </p:nvPr>
        </p:nvSpPr>
        <p:spPr/>
        <p:txBody>
          <a:bodyPr/>
          <a:lstStyle>
            <a:lvl1pPr>
              <a:defRPr/>
            </a:lvl1pPr>
          </a:lstStyle>
          <a:p>
            <a:endParaRPr lang="ru-RU"/>
          </a:p>
        </p:txBody>
      </p:sp>
      <p:sp>
        <p:nvSpPr>
          <p:cNvPr id="5" name="Нижний колонтитул 4"/>
          <p:cNvSpPr>
            <a:spLocks noGrp="1"/>
          </p:cNvSpPr>
          <p:nvPr>
            <p:ph type="ftr" idx="11"/>
          </p:nvPr>
        </p:nvSpPr>
        <p:spPr/>
        <p:txBody>
          <a:bodyPr/>
          <a:lstStyle>
            <a:lvl1pPr>
              <a:defRPr/>
            </a:lvl1pPr>
          </a:lstStyle>
          <a:p>
            <a:endParaRPr lang="ru-RU"/>
          </a:p>
        </p:txBody>
      </p:sp>
      <p:sp>
        <p:nvSpPr>
          <p:cNvPr id="6" name="Номер слайда 5"/>
          <p:cNvSpPr>
            <a:spLocks noGrp="1"/>
          </p:cNvSpPr>
          <p:nvPr>
            <p:ph type="sldNum" idx="12"/>
          </p:nvPr>
        </p:nvSpPr>
        <p:spPr/>
        <p:txBody>
          <a:bodyPr/>
          <a:lstStyle>
            <a:lvl1pPr>
              <a:defRPr/>
            </a:lvl1pPr>
          </a:lstStyle>
          <a:p>
            <a:fld id="{9E291139-593E-4FC1-9DF7-F163CFAF4458}"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503238"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51133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idx="10"/>
          </p:nvPr>
        </p:nvSpPr>
        <p:spPr/>
        <p:txBody>
          <a:bodyPr/>
          <a:lstStyle>
            <a:lvl1pPr>
              <a:defRPr/>
            </a:lvl1pPr>
          </a:lstStyle>
          <a:p>
            <a:endParaRPr lang="ru-RU"/>
          </a:p>
        </p:txBody>
      </p:sp>
      <p:sp>
        <p:nvSpPr>
          <p:cNvPr id="6" name="Нижний колонтитул 5"/>
          <p:cNvSpPr>
            <a:spLocks noGrp="1"/>
          </p:cNvSpPr>
          <p:nvPr>
            <p:ph type="ftr" idx="11"/>
          </p:nvPr>
        </p:nvSpPr>
        <p:spPr/>
        <p:txBody>
          <a:bodyPr/>
          <a:lstStyle>
            <a:lvl1pPr>
              <a:defRPr/>
            </a:lvl1pPr>
          </a:lstStyle>
          <a:p>
            <a:endParaRPr lang="ru-RU"/>
          </a:p>
        </p:txBody>
      </p:sp>
      <p:sp>
        <p:nvSpPr>
          <p:cNvPr id="7" name="Номер слайда 6"/>
          <p:cNvSpPr>
            <a:spLocks noGrp="1"/>
          </p:cNvSpPr>
          <p:nvPr>
            <p:ph type="sldNum" idx="12"/>
          </p:nvPr>
        </p:nvSpPr>
        <p:spPr/>
        <p:txBody>
          <a:bodyPr/>
          <a:lstStyle>
            <a:lvl1pPr>
              <a:defRPr/>
            </a:lvl1pPr>
          </a:lstStyle>
          <a:p>
            <a:fld id="{1A0A3187-20E2-4A93-B906-95B9EF04240B}"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3213"/>
            <a:ext cx="9072563" cy="1258887"/>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idx="10"/>
          </p:nvPr>
        </p:nvSpPr>
        <p:spPr/>
        <p:txBody>
          <a:bodyPr/>
          <a:lstStyle>
            <a:lvl1pPr>
              <a:defRPr/>
            </a:lvl1pPr>
          </a:lstStyle>
          <a:p>
            <a:endParaRPr lang="ru-RU"/>
          </a:p>
        </p:txBody>
      </p:sp>
      <p:sp>
        <p:nvSpPr>
          <p:cNvPr id="8" name="Нижний колонтитул 7"/>
          <p:cNvSpPr>
            <a:spLocks noGrp="1"/>
          </p:cNvSpPr>
          <p:nvPr>
            <p:ph type="ftr" idx="11"/>
          </p:nvPr>
        </p:nvSpPr>
        <p:spPr/>
        <p:txBody>
          <a:bodyPr/>
          <a:lstStyle>
            <a:lvl1pPr>
              <a:defRPr/>
            </a:lvl1pPr>
          </a:lstStyle>
          <a:p>
            <a:endParaRPr lang="ru-RU"/>
          </a:p>
        </p:txBody>
      </p:sp>
      <p:sp>
        <p:nvSpPr>
          <p:cNvPr id="9" name="Номер слайда 8"/>
          <p:cNvSpPr>
            <a:spLocks noGrp="1"/>
          </p:cNvSpPr>
          <p:nvPr>
            <p:ph type="sldNum" idx="12"/>
          </p:nvPr>
        </p:nvSpPr>
        <p:spPr/>
        <p:txBody>
          <a:bodyPr/>
          <a:lstStyle>
            <a:lvl1pPr>
              <a:defRPr/>
            </a:lvl1pPr>
          </a:lstStyle>
          <a:p>
            <a:fld id="{0A4F990E-53D5-4A5B-8592-2FD133138457}"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idx="10"/>
          </p:nvPr>
        </p:nvSpPr>
        <p:spPr/>
        <p:txBody>
          <a:bodyPr/>
          <a:lstStyle>
            <a:lvl1pPr>
              <a:defRPr/>
            </a:lvl1pPr>
          </a:lstStyle>
          <a:p>
            <a:endParaRPr lang="ru-RU"/>
          </a:p>
        </p:txBody>
      </p:sp>
      <p:sp>
        <p:nvSpPr>
          <p:cNvPr id="4" name="Нижний колонтитул 3"/>
          <p:cNvSpPr>
            <a:spLocks noGrp="1"/>
          </p:cNvSpPr>
          <p:nvPr>
            <p:ph type="ftr" idx="11"/>
          </p:nvPr>
        </p:nvSpPr>
        <p:spPr/>
        <p:txBody>
          <a:bodyPr/>
          <a:lstStyle>
            <a:lvl1pPr>
              <a:defRPr/>
            </a:lvl1pPr>
          </a:lstStyle>
          <a:p>
            <a:endParaRPr lang="ru-RU"/>
          </a:p>
        </p:txBody>
      </p:sp>
      <p:sp>
        <p:nvSpPr>
          <p:cNvPr id="5" name="Номер слайда 4"/>
          <p:cNvSpPr>
            <a:spLocks noGrp="1"/>
          </p:cNvSpPr>
          <p:nvPr>
            <p:ph type="sldNum" idx="12"/>
          </p:nvPr>
        </p:nvSpPr>
        <p:spPr/>
        <p:txBody>
          <a:bodyPr/>
          <a:lstStyle>
            <a:lvl1pPr>
              <a:defRPr/>
            </a:lvl1pPr>
          </a:lstStyle>
          <a:p>
            <a:fld id="{E2608E32-1823-44C2-A603-75C78E67D620}"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idx="10"/>
          </p:nvPr>
        </p:nvSpPr>
        <p:spPr/>
        <p:txBody>
          <a:bodyPr/>
          <a:lstStyle>
            <a:lvl1pPr>
              <a:defRPr/>
            </a:lvl1pPr>
          </a:lstStyle>
          <a:p>
            <a:endParaRPr lang="ru-RU"/>
          </a:p>
        </p:txBody>
      </p:sp>
      <p:sp>
        <p:nvSpPr>
          <p:cNvPr id="3" name="Нижний колонтитул 2"/>
          <p:cNvSpPr>
            <a:spLocks noGrp="1"/>
          </p:cNvSpPr>
          <p:nvPr>
            <p:ph type="ftr" idx="11"/>
          </p:nvPr>
        </p:nvSpPr>
        <p:spPr/>
        <p:txBody>
          <a:bodyPr/>
          <a:lstStyle>
            <a:lvl1pPr>
              <a:defRPr/>
            </a:lvl1pPr>
          </a:lstStyle>
          <a:p>
            <a:endParaRPr lang="ru-RU"/>
          </a:p>
        </p:txBody>
      </p:sp>
      <p:sp>
        <p:nvSpPr>
          <p:cNvPr id="4" name="Номер слайда 3"/>
          <p:cNvSpPr>
            <a:spLocks noGrp="1"/>
          </p:cNvSpPr>
          <p:nvPr>
            <p:ph type="sldNum" idx="12"/>
          </p:nvPr>
        </p:nvSpPr>
        <p:spPr/>
        <p:txBody>
          <a:bodyPr/>
          <a:lstStyle>
            <a:lvl1pPr>
              <a:defRPr/>
            </a:lvl1pPr>
          </a:lstStyle>
          <a:p>
            <a:fld id="{C20FA003-515B-4A28-A0A1-099DD9E5DC18}"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1625"/>
            <a:ext cx="3316288" cy="1279525"/>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idx="10"/>
          </p:nvPr>
        </p:nvSpPr>
        <p:spPr/>
        <p:txBody>
          <a:bodyPr/>
          <a:lstStyle>
            <a:lvl1pPr>
              <a:defRPr/>
            </a:lvl1pPr>
          </a:lstStyle>
          <a:p>
            <a:endParaRPr lang="ru-RU"/>
          </a:p>
        </p:txBody>
      </p:sp>
      <p:sp>
        <p:nvSpPr>
          <p:cNvPr id="6" name="Нижний колонтитул 5"/>
          <p:cNvSpPr>
            <a:spLocks noGrp="1"/>
          </p:cNvSpPr>
          <p:nvPr>
            <p:ph type="ftr" idx="11"/>
          </p:nvPr>
        </p:nvSpPr>
        <p:spPr/>
        <p:txBody>
          <a:bodyPr/>
          <a:lstStyle>
            <a:lvl1pPr>
              <a:defRPr/>
            </a:lvl1pPr>
          </a:lstStyle>
          <a:p>
            <a:endParaRPr lang="ru-RU"/>
          </a:p>
        </p:txBody>
      </p:sp>
      <p:sp>
        <p:nvSpPr>
          <p:cNvPr id="7" name="Номер слайда 6"/>
          <p:cNvSpPr>
            <a:spLocks noGrp="1"/>
          </p:cNvSpPr>
          <p:nvPr>
            <p:ph type="sldNum" idx="12"/>
          </p:nvPr>
        </p:nvSpPr>
        <p:spPr/>
        <p:txBody>
          <a:bodyPr/>
          <a:lstStyle>
            <a:lvl1pPr>
              <a:defRPr/>
            </a:lvl1pPr>
          </a:lstStyle>
          <a:p>
            <a:fld id="{9EFF5A14-9086-4D52-8763-E45226C93437}"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6438" y="5291138"/>
            <a:ext cx="6048375" cy="6254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idx="10"/>
          </p:nvPr>
        </p:nvSpPr>
        <p:spPr/>
        <p:txBody>
          <a:bodyPr/>
          <a:lstStyle>
            <a:lvl1pPr>
              <a:defRPr/>
            </a:lvl1pPr>
          </a:lstStyle>
          <a:p>
            <a:endParaRPr lang="ru-RU"/>
          </a:p>
        </p:txBody>
      </p:sp>
      <p:sp>
        <p:nvSpPr>
          <p:cNvPr id="6" name="Нижний колонтитул 5"/>
          <p:cNvSpPr>
            <a:spLocks noGrp="1"/>
          </p:cNvSpPr>
          <p:nvPr>
            <p:ph type="ftr" idx="11"/>
          </p:nvPr>
        </p:nvSpPr>
        <p:spPr/>
        <p:txBody>
          <a:bodyPr/>
          <a:lstStyle>
            <a:lvl1pPr>
              <a:defRPr/>
            </a:lvl1pPr>
          </a:lstStyle>
          <a:p>
            <a:endParaRPr lang="ru-RU"/>
          </a:p>
        </p:txBody>
      </p:sp>
      <p:sp>
        <p:nvSpPr>
          <p:cNvPr id="7" name="Номер слайда 6"/>
          <p:cNvSpPr>
            <a:spLocks noGrp="1"/>
          </p:cNvSpPr>
          <p:nvPr>
            <p:ph type="sldNum" idx="12"/>
          </p:nvPr>
        </p:nvSpPr>
        <p:spPr/>
        <p:txBody>
          <a:bodyPr/>
          <a:lstStyle>
            <a:lvl1pPr>
              <a:defRPr/>
            </a:lvl1pPr>
          </a:lstStyle>
          <a:p>
            <a:fld id="{B5804859-BEEA-4D69-A265-242C6485BF18}"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9387" cy="1260475"/>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p>
            <a:pPr lvl="0"/>
            <a:r>
              <a:rPr lang="en-GB" smtClean="0"/>
              <a:t>Для правки текста заголовка щелкните мышью</a:t>
            </a:r>
          </a:p>
        </p:txBody>
      </p:sp>
      <p:sp>
        <p:nvSpPr>
          <p:cNvPr id="1026" name="Rectangle 2"/>
          <p:cNvSpPr>
            <a:spLocks noGrp="1" noChangeArrowheads="1"/>
          </p:cNvSpPr>
          <p:nvPr>
            <p:ph type="body" idx="1"/>
          </p:nvPr>
        </p:nvSpPr>
        <p:spPr bwMode="auto">
          <a:xfrm>
            <a:off x="503238" y="1768475"/>
            <a:ext cx="9069387" cy="4987925"/>
          </a:xfrm>
          <a:prstGeom prst="rect">
            <a:avLst/>
          </a:prstGeom>
          <a:noFill/>
          <a:ln w="9525">
            <a:noFill/>
            <a:round/>
            <a:headEnd/>
            <a:tailEnd/>
          </a:ln>
          <a:effectLst/>
        </p:spPr>
        <p:txBody>
          <a:bodyPr vert="horz" wrap="square" lIns="0" tIns="28224" rIns="0" bIns="0" numCol="1" anchor="t" anchorCtr="0" compatLnSpc="1">
            <a:prstTxWarp prst="textNoShape">
              <a:avLst/>
            </a:prstTxWarp>
          </a:bodyPr>
          <a:lstStyle/>
          <a:p>
            <a:pPr lvl="0"/>
            <a:r>
              <a:rPr lang="en-GB" smtClean="0"/>
              <a:t>Для правки структуры щелкните мышью</a:t>
            </a:r>
          </a:p>
          <a:p>
            <a:pPr lvl="1"/>
            <a:r>
              <a:rPr lang="en-GB" smtClean="0"/>
              <a:t>Второй уровень структуры</a:t>
            </a:r>
          </a:p>
          <a:p>
            <a:pPr lvl="2"/>
            <a:r>
              <a:rPr lang="en-GB" smtClean="0"/>
              <a:t>Третий уровень структуры</a:t>
            </a:r>
          </a:p>
          <a:p>
            <a:pPr lvl="3"/>
            <a:r>
              <a:rPr lang="en-GB" smtClean="0"/>
              <a:t>Четвертый уровень структуры</a:t>
            </a:r>
          </a:p>
          <a:p>
            <a:pPr lvl="4"/>
            <a:r>
              <a:rPr lang="en-GB" smtClean="0"/>
              <a:t>Пятый уровень структуры</a:t>
            </a:r>
          </a:p>
          <a:p>
            <a:pPr lvl="4"/>
            <a:r>
              <a:rPr lang="en-GB" smtClean="0"/>
              <a:t>Шестой уровень структуры</a:t>
            </a:r>
          </a:p>
          <a:p>
            <a:pPr lvl="4"/>
            <a:r>
              <a:rPr lang="en-GB" smtClean="0"/>
              <a:t>Седьмой уровень структуры</a:t>
            </a:r>
          </a:p>
          <a:p>
            <a:pPr lvl="4"/>
            <a:r>
              <a:rPr lang="en-GB" smtClean="0"/>
              <a:t>Восьмой уровень структуры</a:t>
            </a:r>
          </a:p>
          <a:p>
            <a:pPr lvl="4"/>
            <a:r>
              <a:rPr lang="en-GB" smtClean="0"/>
              <a:t>Девятый уровень структуры</a:t>
            </a:r>
          </a:p>
        </p:txBody>
      </p:sp>
      <p:sp>
        <p:nvSpPr>
          <p:cNvPr id="1027" name="Rectangle 3"/>
          <p:cNvSpPr>
            <a:spLocks noGrp="1" noChangeArrowheads="1"/>
          </p:cNvSpPr>
          <p:nvPr>
            <p:ph type="dt"/>
          </p:nvPr>
        </p:nvSpPr>
        <p:spPr bwMode="auto">
          <a:xfrm>
            <a:off x="503238"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nSpc>
                <a:spcPct val="95000"/>
              </a:lnSpc>
              <a:tabLst>
                <a:tab pos="723900" algn="l"/>
                <a:tab pos="1447800" algn="l"/>
                <a:tab pos="2171700" algn="l"/>
              </a:tabLst>
              <a:defRPr sz="1400">
                <a:solidFill>
                  <a:srgbClr val="000000"/>
                </a:solidFill>
                <a:latin typeface="Times New Roman" pitchFamily="16" charset="0"/>
              </a:defRPr>
            </a:lvl1pPr>
          </a:lstStyle>
          <a:p>
            <a:endParaRPr lang="ru-RU"/>
          </a:p>
        </p:txBody>
      </p:sp>
      <p:sp>
        <p:nvSpPr>
          <p:cNvPr id="1028" name="Rectangle 4"/>
          <p:cNvSpPr>
            <a:spLocks noGrp="1" noChangeArrowheads="1"/>
          </p:cNvSpPr>
          <p:nvPr>
            <p:ph type="ftr"/>
          </p:nvPr>
        </p:nvSpPr>
        <p:spPr bwMode="auto">
          <a:xfrm>
            <a:off x="3448050" y="6886575"/>
            <a:ext cx="3194050"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95000"/>
              </a:lnSpc>
              <a:tabLst>
                <a:tab pos="723900" algn="l"/>
                <a:tab pos="1447800" algn="l"/>
                <a:tab pos="2171700" algn="l"/>
                <a:tab pos="2895600" algn="l"/>
              </a:tabLst>
              <a:defRPr sz="1400">
                <a:solidFill>
                  <a:srgbClr val="000000"/>
                </a:solidFill>
                <a:latin typeface="Times New Roman" pitchFamily="16" charset="0"/>
              </a:defRPr>
            </a:lvl1pPr>
          </a:lstStyle>
          <a:p>
            <a:endParaRPr lang="ru-RU"/>
          </a:p>
        </p:txBody>
      </p:sp>
      <p:sp>
        <p:nvSpPr>
          <p:cNvPr id="1029" name="Rectangle 5"/>
          <p:cNvSpPr>
            <a:spLocks noGrp="1" noChangeArrowheads="1"/>
          </p:cNvSpPr>
          <p:nvPr>
            <p:ph type="sldNum"/>
          </p:nvPr>
        </p:nvSpPr>
        <p:spPr bwMode="auto">
          <a:xfrm>
            <a:off x="7227888" y="6886575"/>
            <a:ext cx="2346325" cy="51911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95000"/>
              </a:lnSpc>
              <a:tabLst>
                <a:tab pos="723900" algn="l"/>
                <a:tab pos="1447800" algn="l"/>
                <a:tab pos="2171700" algn="l"/>
              </a:tabLst>
              <a:defRPr sz="1400">
                <a:solidFill>
                  <a:srgbClr val="000000"/>
                </a:solidFill>
                <a:latin typeface="Times New Roman" pitchFamily="16" charset="0"/>
              </a:defRPr>
            </a:lvl1pPr>
          </a:lstStyle>
          <a:p>
            <a:fld id="{153F942D-20EA-4213-9298-7E8BD1073650}"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itchFamily="16" charset="0"/>
        <a:defRPr sz="2800">
          <a:solidFill>
            <a:srgbClr val="000000"/>
          </a:solidFill>
          <a:latin typeface="+mn-lt"/>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itchFamily="16" charset="0"/>
        <a:defRPr sz="2400">
          <a:solidFill>
            <a:srgbClr val="000000"/>
          </a:solidFill>
          <a:latin typeface="+mn-lt"/>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3"/>
          <a:srcRect/>
          <a:stretch>
            <a:fillRect/>
          </a:stretch>
        </p:blipFill>
        <p:spPr bwMode="auto">
          <a:xfrm>
            <a:off x="3060700" y="801688"/>
            <a:ext cx="3746500" cy="1790700"/>
          </a:xfrm>
          <a:prstGeom prst="rect">
            <a:avLst/>
          </a:prstGeom>
          <a:noFill/>
          <a:ln w="9525">
            <a:noFill/>
            <a:round/>
            <a:headEnd/>
            <a:tailEnd/>
          </a:ln>
          <a:effectLst/>
        </p:spPr>
      </p:pic>
      <p:pic>
        <p:nvPicPr>
          <p:cNvPr id="3074" name="Picture 2"/>
          <p:cNvPicPr>
            <a:picLocks noChangeAspect="1" noChangeArrowheads="1"/>
          </p:cNvPicPr>
          <p:nvPr/>
        </p:nvPicPr>
        <p:blipFill>
          <a:blip r:embed="rId4"/>
          <a:srcRect/>
          <a:stretch>
            <a:fillRect/>
          </a:stretch>
        </p:blipFill>
        <p:spPr bwMode="auto">
          <a:xfrm>
            <a:off x="187325" y="395288"/>
            <a:ext cx="9532938" cy="11112"/>
          </a:xfrm>
          <a:prstGeom prst="rect">
            <a:avLst/>
          </a:prstGeom>
          <a:noFill/>
          <a:ln w="9525">
            <a:noFill/>
            <a:round/>
            <a:headEnd/>
            <a:tailEnd/>
          </a:ln>
          <a:effectLst/>
        </p:spPr>
      </p:pic>
      <p:pic>
        <p:nvPicPr>
          <p:cNvPr id="3075"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a:effectLst/>
        </p:spPr>
      </p:pic>
      <p:sp>
        <p:nvSpPr>
          <p:cNvPr id="3076" name="Rectangle 4"/>
          <p:cNvSpPr>
            <a:spLocks noGrp="1" noChangeArrowheads="1"/>
          </p:cNvSpPr>
          <p:nvPr>
            <p:ph type="title"/>
          </p:nvPr>
        </p:nvSpPr>
        <p:spPr>
          <a:xfrm>
            <a:off x="468313" y="2389188"/>
            <a:ext cx="9070975" cy="3190875"/>
          </a:xfrm>
          <a:ln/>
        </p:spPr>
        <p:txBody>
          <a:bodyPr tIns="28224"/>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ru-RU" sz="3200"/>
              <a:t>Project presentation:</a:t>
            </a:r>
            <a:br>
              <a:rPr lang="ru-RU" sz="3200"/>
            </a:br>
            <a:r>
              <a:rPr lang="ru-RU" sz="3200"/>
              <a:t>I6B</a:t>
            </a:r>
            <a:r>
              <a:rPr lang="en-US" sz="3200"/>
              <a:t>ureau(</a:t>
            </a:r>
            <a:r>
              <a:rPr lang="ru-RU" sz="3200"/>
              <a:t>International interbank </a:t>
            </a:r>
            <a:br>
              <a:rPr lang="ru-RU" sz="3200"/>
            </a:br>
            <a:r>
              <a:rPr lang="ru-RU" sz="3200"/>
              <a:t>investment bureau)</a:t>
            </a:r>
            <a:r>
              <a:rPr lang="en-US" sz="3200"/>
              <a:t/>
            </a:r>
            <a:br>
              <a:rPr lang="en-US" sz="3200"/>
            </a:br>
            <a:endParaRPr lang="en-US" sz="3200"/>
          </a:p>
        </p:txBody>
      </p:sp>
      <p:sp>
        <p:nvSpPr>
          <p:cNvPr id="3077" name="Text Box 5"/>
          <p:cNvSpPr txBox="1">
            <a:spLocks noChangeArrowheads="1"/>
          </p:cNvSpPr>
          <p:nvPr/>
        </p:nvSpPr>
        <p:spPr bwMode="auto">
          <a:xfrm>
            <a:off x="3600450" y="6083300"/>
            <a:ext cx="6119813" cy="855663"/>
          </a:xfrm>
          <a:prstGeom prst="rect">
            <a:avLst/>
          </a:prstGeom>
          <a:noFill/>
          <a:ln w="9525">
            <a:noFill/>
            <a:round/>
            <a:headEnd/>
            <a:tailEnd/>
          </a:ln>
          <a:effectLst/>
        </p:spPr>
        <p:txBody>
          <a:bodyPr lIns="0" tIns="17640" rIns="0" bIns="0" anchor="ctr"/>
          <a:lstStyle/>
          <a:p>
            <a:pPr algn="r">
              <a:tabLst>
                <a:tab pos="723900" algn="l"/>
                <a:tab pos="1447800" algn="l"/>
                <a:tab pos="2171700" algn="l"/>
                <a:tab pos="2895600" algn="l"/>
                <a:tab pos="3619500" algn="l"/>
                <a:tab pos="4343400" algn="l"/>
                <a:tab pos="5067300" algn="l"/>
                <a:tab pos="5791200" algn="l"/>
              </a:tabLst>
            </a:pPr>
            <a:r>
              <a:rPr lang="ru-RU" sz="2000">
                <a:solidFill>
                  <a:srgbClr val="000000"/>
                </a:solidFill>
              </a:rPr>
              <a:t>Contacts:</a:t>
            </a:r>
            <a:br>
              <a:rPr lang="ru-RU" sz="2000">
                <a:solidFill>
                  <a:srgbClr val="000000"/>
                </a:solidFill>
              </a:rPr>
            </a:br>
            <a:r>
              <a:rPr lang="en-US" sz="2000">
                <a:solidFill>
                  <a:srgbClr val="000000"/>
                </a:solidFill>
              </a:rPr>
              <a:t>Pavlova Ekaterina</a:t>
            </a:r>
            <a:r>
              <a:rPr lang="ru-RU" sz="2000">
                <a:solidFill>
                  <a:srgbClr val="000000"/>
                </a:solidFill>
              </a:rPr>
              <a:t/>
            </a:r>
            <a:br>
              <a:rPr lang="ru-RU" sz="2000">
                <a:solidFill>
                  <a:srgbClr val="000000"/>
                </a:solidFill>
              </a:rPr>
            </a:br>
            <a:r>
              <a:rPr lang="ru-RU" sz="2000">
                <a:solidFill>
                  <a:srgbClr val="000000"/>
                </a:solidFill>
              </a:rPr>
              <a:t>pavlova_ev@pspr.ru</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a:effectLst/>
        </p:spPr>
      </p:pic>
      <p:pic>
        <p:nvPicPr>
          <p:cNvPr id="12290"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a:effectLst/>
        </p:spPr>
      </p:pic>
      <p:pic>
        <p:nvPicPr>
          <p:cNvPr id="12291"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a:effectLst/>
        </p:spPr>
      </p:pic>
      <p:pic>
        <p:nvPicPr>
          <p:cNvPr id="12292" name="Picture 4"/>
          <p:cNvPicPr>
            <a:picLocks noChangeAspect="1" noChangeArrowheads="1"/>
          </p:cNvPicPr>
          <p:nvPr/>
        </p:nvPicPr>
        <p:blipFill>
          <a:blip r:embed="rId4"/>
          <a:srcRect/>
          <a:stretch>
            <a:fillRect/>
          </a:stretch>
        </p:blipFill>
        <p:spPr bwMode="auto">
          <a:xfrm>
            <a:off x="179388" y="1897063"/>
            <a:ext cx="9532937" cy="11112"/>
          </a:xfrm>
          <a:prstGeom prst="rect">
            <a:avLst/>
          </a:prstGeom>
          <a:noFill/>
          <a:ln w="9525">
            <a:noFill/>
            <a:round/>
            <a:headEnd/>
            <a:tailEnd/>
          </a:ln>
          <a:effectLst/>
        </p:spPr>
      </p:pic>
      <p:sp>
        <p:nvSpPr>
          <p:cNvPr id="12293" name="Text Box 5"/>
          <p:cNvSpPr txBox="1">
            <a:spLocks noChangeArrowheads="1"/>
          </p:cNvSpPr>
          <p:nvPr/>
        </p:nvSpPr>
        <p:spPr bwMode="auto">
          <a:xfrm>
            <a:off x="71438" y="1187450"/>
            <a:ext cx="9647237" cy="901700"/>
          </a:xfrm>
          <a:prstGeom prst="rect">
            <a:avLst/>
          </a:prstGeom>
          <a:noFill/>
          <a:ln w="9525">
            <a:noFill/>
            <a:round/>
            <a:headEnd/>
            <a:tailEnd/>
          </a:ln>
          <a:effectLst/>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2200" b="1">
                <a:solidFill>
                  <a:srgbClr val="000000"/>
                </a:solidFill>
                <a:cs typeface="Arial" charset="0"/>
              </a:rPr>
              <a:t>I6Bureau integration into the Russian organizations system, organs of state and local governing.</a:t>
            </a:r>
            <a:r>
              <a:rPr lang="en-US" sz="1400" b="1">
                <a:solidFill>
                  <a:srgbClr val="000000"/>
                </a:solidFill>
                <a:cs typeface="Arial" charset="0"/>
              </a:rPr>
              <a:t/>
            </a:r>
            <a:br>
              <a:rPr lang="en-US" sz="1400" b="1">
                <a:solidFill>
                  <a:srgbClr val="000000"/>
                </a:solidFill>
                <a:cs typeface="Arial" charset="0"/>
              </a:rPr>
            </a:br>
            <a:endParaRPr lang="en-US" sz="1400" b="1">
              <a:solidFill>
                <a:srgbClr val="000000"/>
              </a:solidFill>
              <a:cs typeface="Arial" charset="0"/>
            </a:endParaRPr>
          </a:p>
        </p:txBody>
      </p:sp>
      <p:pic>
        <p:nvPicPr>
          <p:cNvPr id="12294" name="Picture 6"/>
          <p:cNvPicPr>
            <a:picLocks noChangeAspect="1" noChangeArrowheads="1"/>
          </p:cNvPicPr>
          <p:nvPr/>
        </p:nvPicPr>
        <p:blipFill>
          <a:blip r:embed="rId5"/>
          <a:srcRect/>
          <a:stretch>
            <a:fillRect/>
          </a:stretch>
        </p:blipFill>
        <p:spPr bwMode="auto">
          <a:xfrm>
            <a:off x="863600" y="1944688"/>
            <a:ext cx="8280400" cy="5219700"/>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a:effectLst/>
        </p:spPr>
      </p:pic>
      <p:pic>
        <p:nvPicPr>
          <p:cNvPr id="13314"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a:effectLst/>
        </p:spPr>
      </p:pic>
      <p:pic>
        <p:nvPicPr>
          <p:cNvPr id="13315" name="Picture 3"/>
          <p:cNvPicPr>
            <a:picLocks noChangeAspect="1" noChangeArrowheads="1"/>
          </p:cNvPicPr>
          <p:nvPr/>
        </p:nvPicPr>
        <p:blipFill>
          <a:blip r:embed="rId4"/>
          <a:srcRect/>
          <a:stretch>
            <a:fillRect/>
          </a:stretch>
        </p:blipFill>
        <p:spPr bwMode="auto">
          <a:xfrm>
            <a:off x="187325" y="7261225"/>
            <a:ext cx="9532938" cy="11113"/>
          </a:xfrm>
          <a:prstGeom prst="rect">
            <a:avLst/>
          </a:prstGeom>
          <a:noFill/>
          <a:ln w="9525">
            <a:noFill/>
            <a:round/>
            <a:headEnd/>
            <a:tailEnd/>
          </a:ln>
          <a:effectLst/>
        </p:spPr>
      </p:pic>
      <p:pic>
        <p:nvPicPr>
          <p:cNvPr id="13316" name="Picture 4"/>
          <p:cNvPicPr>
            <a:picLocks noChangeAspect="1" noChangeArrowheads="1"/>
          </p:cNvPicPr>
          <p:nvPr/>
        </p:nvPicPr>
        <p:blipFill>
          <a:blip r:embed="rId4"/>
          <a:srcRect/>
          <a:stretch>
            <a:fillRect/>
          </a:stretch>
        </p:blipFill>
        <p:spPr bwMode="auto">
          <a:xfrm>
            <a:off x="179388" y="1465263"/>
            <a:ext cx="9532937" cy="11112"/>
          </a:xfrm>
          <a:prstGeom prst="rect">
            <a:avLst/>
          </a:prstGeom>
          <a:noFill/>
          <a:ln w="9525">
            <a:noFill/>
            <a:round/>
            <a:headEnd/>
            <a:tailEnd/>
          </a:ln>
          <a:effectLst/>
        </p:spPr>
      </p:pic>
      <p:sp>
        <p:nvSpPr>
          <p:cNvPr id="13317" name="Text Box 5"/>
          <p:cNvSpPr txBox="1">
            <a:spLocks noChangeArrowheads="1"/>
          </p:cNvSpPr>
          <p:nvPr/>
        </p:nvSpPr>
        <p:spPr bwMode="auto">
          <a:xfrm>
            <a:off x="71438" y="1177925"/>
            <a:ext cx="9467850" cy="522288"/>
          </a:xfrm>
          <a:prstGeom prst="rect">
            <a:avLst/>
          </a:prstGeom>
          <a:noFill/>
          <a:ln w="9525">
            <a:noFill/>
            <a:round/>
            <a:headEnd/>
            <a:tailEnd/>
          </a:ln>
          <a:effectLst/>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2200" b="1">
                <a:solidFill>
                  <a:srgbClr val="000000"/>
                </a:solidFill>
                <a:cs typeface="Arial" charset="0"/>
              </a:rPr>
              <a:t>Research and results approbation..</a:t>
            </a:r>
            <a:r>
              <a:rPr lang="ru-RU" sz="1400" b="1">
                <a:solidFill>
                  <a:srgbClr val="000000"/>
                </a:solidFill>
                <a:cs typeface="Arial" charset="0"/>
              </a:rPr>
              <a:t/>
            </a:r>
            <a:br>
              <a:rPr lang="ru-RU" sz="1400" b="1">
                <a:solidFill>
                  <a:srgbClr val="000000"/>
                </a:solidFill>
                <a:cs typeface="Arial" charset="0"/>
              </a:rPr>
            </a:br>
            <a:endParaRPr lang="ru-RU" sz="1400" b="1">
              <a:solidFill>
                <a:srgbClr val="000000"/>
              </a:solidFill>
              <a:cs typeface="Arial" charset="0"/>
            </a:endParaRPr>
          </a:p>
        </p:txBody>
      </p:sp>
      <p:sp>
        <p:nvSpPr>
          <p:cNvPr id="13318" name="Text Box 6"/>
          <p:cNvSpPr txBox="1">
            <a:spLocks noChangeArrowheads="1"/>
          </p:cNvSpPr>
          <p:nvPr/>
        </p:nvSpPr>
        <p:spPr bwMode="auto">
          <a:xfrm>
            <a:off x="360363" y="1008063"/>
            <a:ext cx="9251950" cy="4427537"/>
          </a:xfrm>
          <a:prstGeom prst="rect">
            <a:avLst/>
          </a:prstGeom>
          <a:noFill/>
          <a:ln w="9525">
            <a:noFill/>
            <a:round/>
            <a:headEnd/>
            <a:tailEnd/>
          </a:ln>
          <a:effectLst/>
        </p:spPr>
        <p:txBody>
          <a:bodyPr lIns="0" tIns="10584" rIns="0" bIns="0" anchor="ct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ru-RU" sz="1200">
                <a:solidFill>
                  <a:srgbClr val="000000"/>
                </a:solidFill>
              </a:rPr>
              <a:t/>
            </a:r>
            <a:br>
              <a:rPr lang="ru-RU" sz="1200">
                <a:solidFill>
                  <a:srgbClr val="000000"/>
                </a:solidFill>
              </a:rPr>
            </a:br>
            <a:r>
              <a:rPr lang="ru-RU" sz="1200" b="1">
                <a:solidFill>
                  <a:srgbClr val="000000"/>
                </a:solidFill>
              </a:rPr>
              <a:t>Reserches carried out. </a:t>
            </a:r>
            <a:r>
              <a:rPr lang="ru-RU" sz="1200">
                <a:solidFill>
                  <a:srgbClr val="000000"/>
                </a:solidFill>
              </a:rPr>
              <a:t/>
            </a:r>
            <a:br>
              <a:rPr lang="ru-RU" sz="1200">
                <a:solidFill>
                  <a:srgbClr val="000000"/>
                </a:solidFill>
              </a:rPr>
            </a:br>
            <a:r>
              <a:rPr lang="ru-RU" sz="1200">
                <a:solidFill>
                  <a:srgbClr val="000000"/>
                </a:solidFill>
              </a:rPr>
              <a:t>In the network of this work a number of researches has been made. </a:t>
            </a:r>
            <a:br>
              <a:rPr lang="ru-RU" sz="1200">
                <a:solidFill>
                  <a:srgbClr val="000000"/>
                </a:solidFill>
              </a:rPr>
            </a:br>
            <a:r>
              <a:rPr lang="ru-RU" sz="1200">
                <a:solidFill>
                  <a:srgbClr val="000000"/>
                </a:solidFill>
              </a:rPr>
              <a:t>1.)	Applicant’s questioning</a:t>
            </a:r>
            <a:br>
              <a:rPr lang="ru-RU" sz="1200">
                <a:solidFill>
                  <a:srgbClr val="000000"/>
                </a:solidFill>
              </a:rPr>
            </a:br>
            <a:r>
              <a:rPr lang="ru-RU" sz="1200">
                <a:solidFill>
                  <a:srgbClr val="000000"/>
                </a:solidFill>
              </a:rPr>
              <a:t>2.)	Financiers questioning</a:t>
            </a:r>
            <a:br>
              <a:rPr lang="ru-RU" sz="1200">
                <a:solidFill>
                  <a:srgbClr val="000000"/>
                </a:solidFill>
              </a:rPr>
            </a:br>
            <a:r>
              <a:rPr lang="ru-RU" sz="1200">
                <a:solidFill>
                  <a:srgbClr val="000000"/>
                </a:solidFill>
              </a:rPr>
              <a:t>3.)	Frequency of using words and word-combinations in the Presidents’ of Russia speeches from 1.1.1999 to 31/12/2009</a:t>
            </a:r>
            <a:br>
              <a:rPr lang="ru-RU" sz="1200">
                <a:solidFill>
                  <a:srgbClr val="000000"/>
                </a:solidFill>
              </a:rPr>
            </a:br>
            <a:r>
              <a:rPr lang="ru-RU" sz="1200">
                <a:solidFill>
                  <a:srgbClr val="000000"/>
                </a:solidFill>
              </a:rPr>
              <a:t>4.)	Territorial and geographical aspects of I6FTP3 Bureau activity. </a:t>
            </a:r>
            <a:br>
              <a:rPr lang="ru-RU" sz="1200">
                <a:solidFill>
                  <a:srgbClr val="000000"/>
                </a:solidFill>
              </a:rPr>
            </a:br>
            <a:r>
              <a:rPr lang="ru-RU" sz="1200">
                <a:solidFill>
                  <a:srgbClr val="000000"/>
                </a:solidFill>
              </a:rPr>
              <a:t>You can find the main result on the website </a:t>
            </a:r>
            <a:br>
              <a:rPr lang="ru-RU" sz="1200">
                <a:solidFill>
                  <a:srgbClr val="000000"/>
                </a:solidFill>
              </a:rPr>
            </a:br>
            <a:r>
              <a:rPr lang="ru-RU" sz="1200">
                <a:solidFill>
                  <a:srgbClr val="000000"/>
                </a:solidFill>
              </a:rPr>
              <a:t/>
            </a:r>
            <a:br>
              <a:rPr lang="ru-RU" sz="1200">
                <a:solidFill>
                  <a:srgbClr val="000000"/>
                </a:solidFill>
              </a:rPr>
            </a:br>
            <a:r>
              <a:rPr lang="ru-RU" sz="1200" b="1">
                <a:solidFill>
                  <a:srgbClr val="000000"/>
                </a:solidFill>
              </a:rPr>
              <a:t>Results approbation</a:t>
            </a:r>
            <a:r>
              <a:rPr lang="ru-RU" sz="1200">
                <a:solidFill>
                  <a:srgbClr val="000000"/>
                </a:solidFill>
              </a:rPr>
              <a:t>.</a:t>
            </a:r>
            <a:br>
              <a:rPr lang="ru-RU" sz="1200">
                <a:solidFill>
                  <a:srgbClr val="000000"/>
                </a:solidFill>
              </a:rPr>
            </a:br>
            <a:r>
              <a:rPr lang="ru-RU" sz="1200">
                <a:solidFill>
                  <a:srgbClr val="000000"/>
                </a:solidFill>
              </a:rPr>
              <a:t>1.) 02.23.2009. Performance at Lomonosov Readings in “Education in innovative business and enterprise sphere” with the topic “Institutional innovations in the Russian market”.</a:t>
            </a:r>
            <a:br>
              <a:rPr lang="ru-RU" sz="1200">
                <a:solidFill>
                  <a:srgbClr val="000000"/>
                </a:solidFill>
              </a:rPr>
            </a:br>
            <a:r>
              <a:rPr lang="ru-RU" sz="1200">
                <a:solidFill>
                  <a:srgbClr val="000000"/>
                </a:solidFill>
              </a:rPr>
              <a:t>2.) 05.18.2009. Performance at the “Technology of success” conference at Moscow State Aviation Institute. The conference was part of the “Youth year” and was dedicated to the innovative activity development (a letter of thanks for the active participation in the conference was received).</a:t>
            </a:r>
            <a:br>
              <a:rPr lang="ru-RU" sz="1200">
                <a:solidFill>
                  <a:srgbClr val="000000"/>
                </a:solidFill>
              </a:rPr>
            </a:br>
            <a:r>
              <a:rPr lang="ru-RU" sz="1200">
                <a:solidFill>
                  <a:srgbClr val="000000"/>
                </a:solidFill>
              </a:rPr>
              <a:t>3.) Discussion of this work during the research which involved I6Bureau potential Partners (Appliera and Financiers). All the remarks and suggestions have been taken into consideration.</a:t>
            </a:r>
            <a:br>
              <a:rPr lang="ru-RU" sz="1200">
                <a:solidFill>
                  <a:srgbClr val="000000"/>
                </a:solidFill>
              </a:rPr>
            </a:br>
            <a:r>
              <a:rPr lang="ru-RU" sz="1200">
                <a:solidFill>
                  <a:srgbClr val="000000"/>
                </a:solidFill>
              </a:rPr>
              <a:t>4.) Defense of a graduation project at Lomonosov Moscow State University (Economics Faculty,Iinnovations Department) with the topic: “Institutional innovations in the Russian market by example of I6Bureau”</a:t>
            </a:r>
            <a:r>
              <a:rPr lang="ru-RU" sz="1600">
                <a:solidFill>
                  <a:srgbClr val="000000"/>
                </a:solidFill>
              </a:rPr>
              <a:t/>
            </a:r>
            <a:br>
              <a:rPr lang="ru-RU" sz="1600">
                <a:solidFill>
                  <a:srgbClr val="000000"/>
                </a:solidFill>
              </a:rPr>
            </a:br>
            <a:r>
              <a:rPr lang="ru-RU" sz="1600">
                <a:solidFill>
                  <a:srgbClr val="000000"/>
                </a:solidFill>
              </a:rPr>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a:effectLst/>
        </p:spPr>
      </p:pic>
      <p:pic>
        <p:nvPicPr>
          <p:cNvPr id="14338"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a:effectLst/>
        </p:spPr>
      </p:pic>
      <p:pic>
        <p:nvPicPr>
          <p:cNvPr id="14339"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a:effectLst/>
        </p:spPr>
      </p:pic>
      <p:sp>
        <p:nvSpPr>
          <p:cNvPr id="14340" name="Text Box 4"/>
          <p:cNvSpPr txBox="1">
            <a:spLocks noChangeArrowheads="1"/>
          </p:cNvSpPr>
          <p:nvPr/>
        </p:nvSpPr>
        <p:spPr bwMode="auto">
          <a:xfrm>
            <a:off x="-179388" y="2519363"/>
            <a:ext cx="9647238" cy="2700337"/>
          </a:xfrm>
          <a:prstGeom prst="rect">
            <a:avLst/>
          </a:prstGeom>
          <a:noFill/>
          <a:ln w="9525">
            <a:noFill/>
            <a:round/>
            <a:headEnd/>
            <a:tailEnd/>
          </a:ln>
          <a:effectLst/>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4400" b="1">
                <a:solidFill>
                  <a:srgbClr val="000000"/>
                </a:solidFill>
                <a:cs typeface="Arial" charset="0"/>
              </a:rPr>
              <a:t>Thank you for your attention!</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a:effectLst/>
        </p:spPr>
      </p:pic>
      <p:pic>
        <p:nvPicPr>
          <p:cNvPr id="4098" name="Picture 2"/>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a:effectLst/>
        </p:spPr>
      </p:pic>
      <p:sp>
        <p:nvSpPr>
          <p:cNvPr id="4099" name="Text Box 3"/>
          <p:cNvSpPr txBox="1">
            <a:spLocks noChangeArrowheads="1"/>
          </p:cNvSpPr>
          <p:nvPr/>
        </p:nvSpPr>
        <p:spPr bwMode="auto">
          <a:xfrm>
            <a:off x="360363" y="1008063"/>
            <a:ext cx="9359900" cy="720725"/>
          </a:xfrm>
          <a:prstGeom prst="rect">
            <a:avLst/>
          </a:prstGeom>
          <a:noFill/>
          <a:ln w="9525">
            <a:noFill/>
            <a:round/>
            <a:headEnd/>
            <a:tailEnd/>
          </a:ln>
          <a:effectLst/>
        </p:spPr>
        <p:txBody>
          <a:bodyPr lIns="0" tIns="19404"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ru-RU" sz="2200" b="1">
                <a:solidFill>
                  <a:srgbClr val="000000"/>
                </a:solidFill>
              </a:rPr>
              <a:t>Libretto.</a:t>
            </a:r>
          </a:p>
        </p:txBody>
      </p:sp>
      <p:pic>
        <p:nvPicPr>
          <p:cNvPr id="4100" name="Picture 4"/>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a:effectLst/>
        </p:spPr>
      </p:pic>
      <p:pic>
        <p:nvPicPr>
          <p:cNvPr id="4101" name="Picture 5"/>
          <p:cNvPicPr>
            <a:picLocks noChangeAspect="1" noChangeArrowheads="1"/>
          </p:cNvPicPr>
          <p:nvPr/>
        </p:nvPicPr>
        <p:blipFill>
          <a:blip r:embed="rId4"/>
          <a:srcRect/>
          <a:stretch>
            <a:fillRect/>
          </a:stretch>
        </p:blipFill>
        <p:spPr bwMode="auto">
          <a:xfrm>
            <a:off x="179388" y="1573213"/>
            <a:ext cx="9532937" cy="11112"/>
          </a:xfrm>
          <a:prstGeom prst="rect">
            <a:avLst/>
          </a:prstGeom>
          <a:noFill/>
          <a:ln w="9525">
            <a:noFill/>
            <a:round/>
            <a:headEnd/>
            <a:tailEnd/>
          </a:ln>
          <a:effectLst/>
        </p:spPr>
      </p:pic>
      <p:pic>
        <p:nvPicPr>
          <p:cNvPr id="4102" name="Picture 6"/>
          <p:cNvPicPr>
            <a:picLocks noChangeAspect="1" noChangeArrowheads="1"/>
          </p:cNvPicPr>
          <p:nvPr/>
        </p:nvPicPr>
        <p:blipFill>
          <a:blip r:embed="rId5"/>
          <a:srcRect/>
          <a:stretch>
            <a:fillRect/>
          </a:stretch>
        </p:blipFill>
        <p:spPr bwMode="auto">
          <a:xfrm>
            <a:off x="1439863" y="1800225"/>
            <a:ext cx="7380287" cy="4475163"/>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a:effectLst/>
        </p:spPr>
      </p:pic>
      <p:pic>
        <p:nvPicPr>
          <p:cNvPr id="5122"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a:effectLst/>
        </p:spPr>
      </p:pic>
      <p:pic>
        <p:nvPicPr>
          <p:cNvPr id="5123"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a:effectLst/>
        </p:spPr>
      </p:pic>
      <p:sp>
        <p:nvSpPr>
          <p:cNvPr id="5124" name="Text Box 4"/>
          <p:cNvSpPr txBox="1">
            <a:spLocks noChangeArrowheads="1"/>
          </p:cNvSpPr>
          <p:nvPr/>
        </p:nvSpPr>
        <p:spPr bwMode="auto">
          <a:xfrm>
            <a:off x="1368425" y="1020763"/>
            <a:ext cx="6551613" cy="671512"/>
          </a:xfrm>
          <a:prstGeom prst="rect">
            <a:avLst/>
          </a:prstGeom>
          <a:noFill/>
          <a:ln w="9525">
            <a:noFill/>
            <a:round/>
            <a:headEnd/>
            <a:tailEnd/>
          </a:ln>
          <a:effectLst/>
        </p:spPr>
        <p:txBody>
          <a:bodyPr lIns="0" tIns="19404" rIns="0" bIns="0" anchor="ctr"/>
          <a:lstStyle/>
          <a:p>
            <a:pPr algn="ctr">
              <a:tabLst>
                <a:tab pos="723900" algn="l"/>
                <a:tab pos="1447800" algn="l"/>
                <a:tab pos="2171700" algn="l"/>
                <a:tab pos="2895600" algn="l"/>
                <a:tab pos="3619500" algn="l"/>
                <a:tab pos="4343400" algn="l"/>
                <a:tab pos="5067300" algn="l"/>
                <a:tab pos="5791200" algn="l"/>
                <a:tab pos="6515100" algn="l"/>
              </a:tabLst>
            </a:pPr>
            <a:r>
              <a:rPr lang="ru-RU" sz="2200" b="1">
                <a:solidFill>
                  <a:srgbClr val="000000"/>
                </a:solidFill>
              </a:rPr>
              <a:t>The applicant's navigation problem.</a:t>
            </a:r>
          </a:p>
        </p:txBody>
      </p:sp>
      <p:pic>
        <p:nvPicPr>
          <p:cNvPr id="5125" name="Picture 5"/>
          <p:cNvPicPr>
            <a:picLocks noChangeAspect="1" noChangeArrowheads="1"/>
          </p:cNvPicPr>
          <p:nvPr/>
        </p:nvPicPr>
        <p:blipFill>
          <a:blip r:embed="rId4"/>
          <a:srcRect/>
          <a:stretch>
            <a:fillRect/>
          </a:stretch>
        </p:blipFill>
        <p:spPr bwMode="auto">
          <a:xfrm>
            <a:off x="179388" y="1536700"/>
            <a:ext cx="9532937" cy="11113"/>
          </a:xfrm>
          <a:prstGeom prst="rect">
            <a:avLst/>
          </a:prstGeom>
          <a:noFill/>
          <a:ln w="9525">
            <a:noFill/>
            <a:round/>
            <a:headEnd/>
            <a:tailEnd/>
          </a:ln>
          <a:effectLst/>
        </p:spPr>
      </p:pic>
      <p:pic>
        <p:nvPicPr>
          <p:cNvPr id="5126" name="Picture 6"/>
          <p:cNvPicPr>
            <a:picLocks noChangeAspect="1" noChangeArrowheads="1"/>
          </p:cNvPicPr>
          <p:nvPr/>
        </p:nvPicPr>
        <p:blipFill>
          <a:blip r:embed="rId5"/>
          <a:srcRect/>
          <a:stretch>
            <a:fillRect/>
          </a:stretch>
        </p:blipFill>
        <p:spPr bwMode="auto">
          <a:xfrm>
            <a:off x="865188" y="2339975"/>
            <a:ext cx="8099425" cy="4679950"/>
          </a:xfrm>
          <a:prstGeom prst="rect">
            <a:avLst/>
          </a:prstGeom>
          <a:noFill/>
          <a:ln w="9525">
            <a:noFill/>
            <a:round/>
            <a:headEnd/>
            <a:tailEnd/>
          </a:ln>
          <a:effectLst/>
        </p:spPr>
      </p:pic>
      <p:sp>
        <p:nvSpPr>
          <p:cNvPr id="5127" name="Text Box 7"/>
          <p:cNvSpPr txBox="1">
            <a:spLocks noChangeArrowheads="1"/>
          </p:cNvSpPr>
          <p:nvPr/>
        </p:nvSpPr>
        <p:spPr bwMode="auto">
          <a:xfrm>
            <a:off x="179388" y="1619250"/>
            <a:ext cx="9610725" cy="768350"/>
          </a:xfrm>
          <a:prstGeom prst="rect">
            <a:avLst/>
          </a:prstGeom>
          <a:noFill/>
          <a:ln w="9525">
            <a:noFill/>
            <a:round/>
            <a:headEnd/>
            <a:tailEnd/>
          </a:ln>
          <a:effectLst/>
        </p:spPr>
        <p:txBody>
          <a:bodyPr lIns="0" tIns="10584" rIns="0" bIns="0" anchor="ct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1200">
                <a:solidFill>
                  <a:srgbClr val="000000"/>
                </a:solidFill>
              </a:rPr>
              <a:t>This slide illustrates how difficult it is for a common applicant to understand all the peculiarities of various  institutions and the way they function. Where to go if you have your own idea or project, if you want to find financing and exports. The main problem is that there are too many of these structures. The picture illustates this situation.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a:effectLst/>
        </p:spPr>
      </p:pic>
      <p:pic>
        <p:nvPicPr>
          <p:cNvPr id="6146"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a:effectLst/>
        </p:spPr>
      </p:pic>
      <p:pic>
        <p:nvPicPr>
          <p:cNvPr id="6147"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a:effectLst/>
        </p:spPr>
      </p:pic>
      <p:sp>
        <p:nvSpPr>
          <p:cNvPr id="6148" name="Text Box 4"/>
          <p:cNvSpPr txBox="1">
            <a:spLocks noChangeArrowheads="1"/>
          </p:cNvSpPr>
          <p:nvPr/>
        </p:nvSpPr>
        <p:spPr bwMode="auto">
          <a:xfrm>
            <a:off x="179388" y="984250"/>
            <a:ext cx="9359900" cy="671513"/>
          </a:xfrm>
          <a:prstGeom prst="rect">
            <a:avLst/>
          </a:prstGeom>
          <a:noFill/>
          <a:ln w="9525">
            <a:noFill/>
            <a:round/>
            <a:headEnd/>
            <a:tailEnd/>
          </a:ln>
          <a:effectLst/>
        </p:spPr>
        <p:txBody>
          <a:bodyPr lIns="0" tIns="19404"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ru-RU" sz="2200" b="1">
                <a:solidFill>
                  <a:srgbClr val="000000"/>
                </a:solidFill>
              </a:rPr>
              <a:t>The applicant's navigation problem and </a:t>
            </a:r>
            <a:r>
              <a:rPr lang="ru-RU" sz="1600" b="1">
                <a:solidFill>
                  <a:srgbClr val="000000"/>
                </a:solidFill>
              </a:rPr>
              <a:t>«</a:t>
            </a:r>
            <a:r>
              <a:rPr lang="ru-RU" sz="2200" b="1">
                <a:solidFill>
                  <a:srgbClr val="000000"/>
                </a:solidFill>
              </a:rPr>
              <a:t>Single Window</a:t>
            </a:r>
            <a:r>
              <a:rPr lang="ru-RU" sz="1600" b="1">
                <a:solidFill>
                  <a:srgbClr val="000000"/>
                </a:solidFill>
              </a:rPr>
              <a:t>»</a:t>
            </a:r>
            <a:r>
              <a:rPr lang="ru-RU" sz="2200" b="1">
                <a:solidFill>
                  <a:srgbClr val="000000"/>
                </a:solidFill>
              </a:rPr>
              <a:t>.</a:t>
            </a:r>
          </a:p>
        </p:txBody>
      </p:sp>
      <p:pic>
        <p:nvPicPr>
          <p:cNvPr id="6149" name="Picture 5"/>
          <p:cNvPicPr>
            <a:picLocks noChangeAspect="1" noChangeArrowheads="1"/>
          </p:cNvPicPr>
          <p:nvPr/>
        </p:nvPicPr>
        <p:blipFill>
          <a:blip r:embed="rId5"/>
          <a:srcRect/>
          <a:stretch>
            <a:fillRect/>
          </a:stretch>
        </p:blipFill>
        <p:spPr bwMode="auto">
          <a:xfrm>
            <a:off x="179388" y="1536700"/>
            <a:ext cx="9532937" cy="11113"/>
          </a:xfrm>
          <a:prstGeom prst="rect">
            <a:avLst/>
          </a:prstGeom>
          <a:noFill/>
          <a:ln w="9525">
            <a:noFill/>
            <a:round/>
            <a:headEnd/>
            <a:tailEnd/>
          </a:ln>
          <a:effectLst/>
        </p:spPr>
      </p:pic>
      <p:pic>
        <p:nvPicPr>
          <p:cNvPr id="6150" name="Picture 6"/>
          <p:cNvPicPr>
            <a:picLocks noChangeAspect="1" noChangeArrowheads="1"/>
          </p:cNvPicPr>
          <p:nvPr/>
        </p:nvPicPr>
        <p:blipFill>
          <a:blip r:embed="rId4"/>
          <a:srcRect/>
          <a:stretch>
            <a:fillRect/>
          </a:stretch>
        </p:blipFill>
        <p:spPr bwMode="auto">
          <a:xfrm>
            <a:off x="179388" y="1536700"/>
            <a:ext cx="9532937" cy="11113"/>
          </a:xfrm>
          <a:prstGeom prst="rect">
            <a:avLst/>
          </a:prstGeom>
          <a:noFill/>
          <a:ln w="9525">
            <a:noFill/>
            <a:round/>
            <a:headEnd/>
            <a:tailEnd/>
          </a:ln>
          <a:effectLst/>
        </p:spPr>
      </p:pic>
      <p:sp>
        <p:nvSpPr>
          <p:cNvPr id="6151" name="Text Box 7"/>
          <p:cNvSpPr txBox="1">
            <a:spLocks noChangeArrowheads="1"/>
          </p:cNvSpPr>
          <p:nvPr/>
        </p:nvSpPr>
        <p:spPr bwMode="auto">
          <a:xfrm>
            <a:off x="7091363" y="1619250"/>
            <a:ext cx="2879725" cy="4679950"/>
          </a:xfrm>
          <a:prstGeom prst="rect">
            <a:avLst/>
          </a:prstGeom>
          <a:noFill/>
          <a:ln w="9525">
            <a:noFill/>
            <a:round/>
            <a:headEnd/>
            <a:tailEnd/>
          </a:ln>
          <a:effectLst/>
        </p:spPr>
        <p:txBody>
          <a:bodyPr wrap="none" anchor="ctr"/>
          <a:lstStyle/>
          <a:p>
            <a:endParaRPr lang="ru-RU"/>
          </a:p>
        </p:txBody>
      </p:sp>
      <p:sp>
        <p:nvSpPr>
          <p:cNvPr id="6152" name="Text Box 8"/>
          <p:cNvSpPr txBox="1">
            <a:spLocks noChangeArrowheads="1"/>
          </p:cNvSpPr>
          <p:nvPr/>
        </p:nvSpPr>
        <p:spPr bwMode="auto">
          <a:xfrm>
            <a:off x="7091363" y="1476375"/>
            <a:ext cx="2808287" cy="3600450"/>
          </a:xfrm>
          <a:prstGeom prst="rect">
            <a:avLst/>
          </a:prstGeom>
          <a:noFill/>
          <a:ln w="9525">
            <a:noFill/>
            <a:round/>
            <a:headEnd/>
            <a:tailEnd/>
          </a:ln>
          <a:effectLst/>
        </p:spPr>
        <p:txBody>
          <a:bodyPr lIns="0" tIns="10584" rIns="0" bIns="0" anchor="ctr"/>
          <a:lstStyle/>
          <a:p>
            <a:pPr>
              <a:tabLst>
                <a:tab pos="723900" algn="l"/>
                <a:tab pos="1447800" algn="l"/>
                <a:tab pos="2171700" algn="l"/>
              </a:tabLst>
            </a:pPr>
            <a:r>
              <a:rPr lang="ru-RU" sz="1200">
                <a:solidFill>
                  <a:srgbClr val="000000"/>
                </a:solidFill>
              </a:rPr>
              <a:t>The same problem as on the previous slide is illustrated here. </a:t>
            </a:r>
            <a:br>
              <a:rPr lang="ru-RU" sz="1200">
                <a:solidFill>
                  <a:srgbClr val="000000"/>
                </a:solidFill>
              </a:rPr>
            </a:br>
            <a:r>
              <a:rPr lang="ru-RU" sz="1200">
                <a:solidFill>
                  <a:srgbClr val="000000"/>
                </a:solidFill>
              </a:rPr>
              <a:t>How to solve it? The solution proposed is to create a “Single Window” for applicants. This technology is now widely used in the housing and communal sphere. We’d like to try to apply this solution to the financial sphere.</a:t>
            </a:r>
            <a:br>
              <a:rPr lang="ru-RU" sz="1200">
                <a:solidFill>
                  <a:srgbClr val="000000"/>
                </a:solidFill>
              </a:rPr>
            </a:br>
            <a:r>
              <a:rPr lang="ru-RU" sz="1200">
                <a:solidFill>
                  <a:srgbClr val="000000"/>
                </a:solidFill>
              </a:rPr>
              <a:t/>
            </a:r>
            <a:br>
              <a:rPr lang="ru-RU" sz="1200">
                <a:solidFill>
                  <a:srgbClr val="000000"/>
                </a:solidFill>
              </a:rPr>
            </a:br>
            <a:r>
              <a:rPr lang="ru-RU" sz="1200">
                <a:solidFill>
                  <a:srgbClr val="000000"/>
                </a:solidFill>
              </a:rPr>
              <a:t>As we see in the picture «As it is» there are a lot of problems and questions on where to go with your project. In «will be» there is one place where  you can go and ask all your questions. No more waiting and time wasting. </a:t>
            </a:r>
            <a:r>
              <a:rPr lang="ru-RU" sz="1600">
                <a:solidFill>
                  <a:srgbClr val="000000"/>
                </a:solidFill>
              </a:rPr>
              <a:t/>
            </a:r>
            <a:br>
              <a:rPr lang="ru-RU" sz="1600">
                <a:solidFill>
                  <a:srgbClr val="000000"/>
                </a:solidFill>
              </a:rPr>
            </a:br>
            <a:endParaRPr lang="ru-RU" sz="1600">
              <a:solidFill>
                <a:srgbClr val="000000"/>
              </a:solidFill>
            </a:endParaRPr>
          </a:p>
        </p:txBody>
      </p:sp>
      <p:pic>
        <p:nvPicPr>
          <p:cNvPr id="6153" name="Picture 9"/>
          <p:cNvPicPr>
            <a:picLocks noChangeAspect="1" noChangeArrowheads="1"/>
          </p:cNvPicPr>
          <p:nvPr/>
        </p:nvPicPr>
        <p:blipFill>
          <a:blip r:embed="rId6"/>
          <a:srcRect/>
          <a:stretch>
            <a:fillRect/>
          </a:stretch>
        </p:blipFill>
        <p:spPr bwMode="auto">
          <a:xfrm>
            <a:off x="201613" y="1801813"/>
            <a:ext cx="6819900" cy="496728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9"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a:effectLst/>
        </p:spPr>
      </p:pic>
      <p:pic>
        <p:nvPicPr>
          <p:cNvPr id="7170" name="Picture 2"/>
          <p:cNvPicPr>
            <a:picLocks noChangeAspect="1" noChangeArrowheads="1"/>
          </p:cNvPicPr>
          <p:nvPr/>
        </p:nvPicPr>
        <p:blipFill>
          <a:blip r:embed="rId4"/>
          <a:srcRect/>
          <a:stretch>
            <a:fillRect/>
          </a:stretch>
        </p:blipFill>
        <p:spPr bwMode="auto">
          <a:xfrm>
            <a:off x="179388" y="1176338"/>
            <a:ext cx="9532937" cy="11112"/>
          </a:xfrm>
          <a:prstGeom prst="rect">
            <a:avLst/>
          </a:prstGeom>
          <a:noFill/>
          <a:ln w="9525">
            <a:noFill/>
            <a:round/>
            <a:headEnd/>
            <a:tailEnd/>
          </a:ln>
          <a:effectLst/>
        </p:spPr>
      </p:pic>
      <p:pic>
        <p:nvPicPr>
          <p:cNvPr id="7171" name="Picture 3"/>
          <p:cNvPicPr>
            <a:picLocks noChangeAspect="1" noChangeArrowheads="1"/>
          </p:cNvPicPr>
          <p:nvPr/>
        </p:nvPicPr>
        <p:blipFill>
          <a:blip r:embed="rId4"/>
          <a:srcRect/>
          <a:stretch>
            <a:fillRect/>
          </a:stretch>
        </p:blipFill>
        <p:spPr bwMode="auto">
          <a:xfrm>
            <a:off x="187325" y="7261225"/>
            <a:ext cx="9532938" cy="11113"/>
          </a:xfrm>
          <a:prstGeom prst="rect">
            <a:avLst/>
          </a:prstGeom>
          <a:noFill/>
          <a:ln w="9525">
            <a:noFill/>
            <a:round/>
            <a:headEnd/>
            <a:tailEnd/>
          </a:ln>
          <a:effectLst/>
        </p:spPr>
      </p:pic>
      <p:sp>
        <p:nvSpPr>
          <p:cNvPr id="7172" name="Text Box 4"/>
          <p:cNvSpPr txBox="1">
            <a:spLocks noChangeArrowheads="1"/>
          </p:cNvSpPr>
          <p:nvPr/>
        </p:nvSpPr>
        <p:spPr bwMode="auto">
          <a:xfrm>
            <a:off x="71438" y="1169988"/>
            <a:ext cx="9647237" cy="612775"/>
          </a:xfrm>
          <a:prstGeom prst="rect">
            <a:avLst/>
          </a:prstGeom>
          <a:noFill/>
          <a:ln w="9525">
            <a:noFill/>
            <a:round/>
            <a:headEnd/>
            <a:tailEnd/>
          </a:ln>
          <a:effectLst/>
        </p:spPr>
        <p:txBody>
          <a:bodyPr lIns="0" tIns="19404"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2200" b="1">
                <a:solidFill>
                  <a:srgbClr val="000000"/>
                </a:solidFill>
              </a:rPr>
              <a:t>Informational metabolism and institutional construction.</a:t>
            </a:r>
          </a:p>
        </p:txBody>
      </p:sp>
      <p:pic>
        <p:nvPicPr>
          <p:cNvPr id="7173" name="Picture 5"/>
          <p:cNvPicPr>
            <a:picLocks noChangeAspect="1" noChangeArrowheads="1"/>
          </p:cNvPicPr>
          <p:nvPr/>
        </p:nvPicPr>
        <p:blipFill>
          <a:blip r:embed="rId4"/>
          <a:srcRect/>
          <a:stretch>
            <a:fillRect/>
          </a:stretch>
        </p:blipFill>
        <p:spPr bwMode="auto">
          <a:xfrm>
            <a:off x="179388" y="1789113"/>
            <a:ext cx="9532937" cy="11112"/>
          </a:xfrm>
          <a:prstGeom prst="rect">
            <a:avLst/>
          </a:prstGeom>
          <a:noFill/>
          <a:ln w="9525">
            <a:noFill/>
            <a:round/>
            <a:headEnd/>
            <a:tailEnd/>
          </a:ln>
          <a:effectLst/>
        </p:spPr>
      </p:pic>
      <p:sp>
        <p:nvSpPr>
          <p:cNvPr id="7174" name="Text Box 6"/>
          <p:cNvSpPr txBox="1">
            <a:spLocks noChangeArrowheads="1"/>
          </p:cNvSpPr>
          <p:nvPr/>
        </p:nvSpPr>
        <p:spPr bwMode="auto">
          <a:xfrm>
            <a:off x="4643438" y="1728788"/>
            <a:ext cx="5472112" cy="4570412"/>
          </a:xfrm>
          <a:prstGeom prst="rect">
            <a:avLst/>
          </a:prstGeom>
          <a:noFill/>
          <a:ln w="9525">
            <a:noFill/>
            <a:round/>
            <a:headEnd/>
            <a:tailEnd/>
          </a:ln>
          <a:effectLst/>
        </p:spPr>
        <p:txBody>
          <a:bodyPr lIns="0" tIns="10584" rIns="0" bIns="0" anchor="ctr"/>
          <a:lstStyle/>
          <a:p>
            <a:pPr>
              <a:tabLst>
                <a:tab pos="723900" algn="l"/>
                <a:tab pos="1447800" algn="l"/>
                <a:tab pos="2171700" algn="l"/>
                <a:tab pos="2895600" algn="l"/>
                <a:tab pos="3619500" algn="l"/>
                <a:tab pos="4343400" algn="l"/>
                <a:tab pos="5067300" algn="l"/>
              </a:tabLst>
            </a:pPr>
            <a:r>
              <a:rPr lang="ru-RU" sz="1200">
                <a:solidFill>
                  <a:srgbClr val="000000"/>
                </a:solidFill>
              </a:rPr>
              <a:t>As we suggest using an institutional solution to the problems mentioned above, we'd like to show its pros.</a:t>
            </a:r>
            <a:br>
              <a:rPr lang="ru-RU" sz="1200">
                <a:solidFill>
                  <a:srgbClr val="000000"/>
                </a:solidFill>
              </a:rPr>
            </a:br>
            <a:r>
              <a:rPr lang="ru-RU" sz="1200">
                <a:solidFill>
                  <a:srgbClr val="000000"/>
                </a:solidFill>
              </a:rPr>
              <a:t>1st, institutional solutions can be used many times, being a long-term investment.</a:t>
            </a:r>
            <a:br>
              <a:rPr lang="ru-RU" sz="1200">
                <a:solidFill>
                  <a:srgbClr val="000000"/>
                </a:solidFill>
              </a:rPr>
            </a:br>
            <a:r>
              <a:rPr lang="ru-RU" sz="1200">
                <a:solidFill>
                  <a:srgbClr val="000000"/>
                </a:solidFill>
              </a:rPr>
              <a:t>2nd, today, the age of knowledge economy introduces itself to us, but in fact, nowadays  there are no institutions to correspond to this age. </a:t>
            </a:r>
            <a:br>
              <a:rPr lang="ru-RU" sz="1200">
                <a:solidFill>
                  <a:srgbClr val="000000"/>
                </a:solidFill>
              </a:rPr>
            </a:br>
            <a:r>
              <a:rPr lang="en-US" sz="1200">
                <a:solidFill>
                  <a:srgbClr val="000000"/>
                </a:solidFill>
              </a:rPr>
              <a:t>In our work we tried to explain the principles of new institutions construction using informational metabolism.</a:t>
            </a:r>
            <a:br>
              <a:rPr lang="en-US" sz="1200">
                <a:solidFill>
                  <a:srgbClr val="000000"/>
                </a:solidFill>
              </a:rPr>
            </a:br>
            <a:r>
              <a:rPr lang="ru-RU" sz="1200">
                <a:solidFill>
                  <a:srgbClr val="000000"/>
                </a:solidFill>
              </a:rPr>
              <a:t/>
            </a:r>
            <a:br>
              <a:rPr lang="ru-RU" sz="1200">
                <a:solidFill>
                  <a:srgbClr val="000000"/>
                </a:solidFill>
              </a:rPr>
            </a:br>
            <a:r>
              <a:rPr lang="en-US" sz="1200">
                <a:solidFill>
                  <a:srgbClr val="000000"/>
                </a:solidFill>
              </a:rPr>
              <a:t>There are two illustrations on the  slide:</a:t>
            </a:r>
            <a:br>
              <a:rPr lang="en-US" sz="1200">
                <a:solidFill>
                  <a:srgbClr val="000000"/>
                </a:solidFill>
              </a:rPr>
            </a:br>
            <a:r>
              <a:rPr lang="ru-RU" sz="1200">
                <a:solidFill>
                  <a:srgbClr val="000000"/>
                </a:solidFill>
              </a:rPr>
              <a:t>On the first one you can see spontaneously-set  connections between 2 objects (in our case between applicants and financiers). Such an interaction  is  ineffective for several reasons and the main is the difference in goals between these objects, persons, organizations. Let's call this reason the problem of ineffective interaction between a. and financiers).</a:t>
            </a:r>
            <a:r>
              <a:rPr lang="en-US" sz="1200">
                <a:solidFill>
                  <a:srgbClr val="000000"/>
                </a:solidFill>
              </a:rPr>
              <a:t>The  2nd illustration (the one below) again shows the connections between  applicants and financiers.</a:t>
            </a:r>
            <a:br>
              <a:rPr lang="en-US" sz="1200">
                <a:solidFill>
                  <a:srgbClr val="000000"/>
                </a:solidFill>
              </a:rPr>
            </a:br>
            <a:r>
              <a:rPr lang="en-US" sz="1200">
                <a:solidFill>
                  <a:srgbClr val="000000"/>
                </a:solidFill>
              </a:rPr>
              <a:t>But in the this case their interaction is efficient, because there is an additional  “link” agent  between them (I6Bureau). It helps  applicants and financiers to deal only with their own tasks (developing new projects and giving loans- respectively). I6Bureau assumes responsibility for  all the other problems like negotiating with financiers and documents execution. </a:t>
            </a:r>
            <a:br>
              <a:rPr lang="en-US" sz="1200">
                <a:solidFill>
                  <a:srgbClr val="000000"/>
                </a:solidFill>
              </a:rPr>
            </a:br>
            <a:r>
              <a:rPr lang="ru-RU" sz="1200">
                <a:solidFill>
                  <a:srgbClr val="000000"/>
                </a:solidFill>
              </a:rPr>
              <a:t/>
            </a:r>
            <a:br>
              <a:rPr lang="ru-RU" sz="1200">
                <a:solidFill>
                  <a:srgbClr val="000000"/>
                </a:solidFill>
              </a:rPr>
            </a:br>
            <a:endParaRPr lang="ru-RU" sz="1200">
              <a:solidFill>
                <a:srgbClr val="000000"/>
              </a:solidFill>
            </a:endParaRPr>
          </a:p>
        </p:txBody>
      </p:sp>
      <p:sp>
        <p:nvSpPr>
          <p:cNvPr id="7175" name="Text Box 7"/>
          <p:cNvSpPr txBox="1">
            <a:spLocks noChangeArrowheads="1"/>
          </p:cNvSpPr>
          <p:nvPr/>
        </p:nvSpPr>
        <p:spPr bwMode="auto">
          <a:xfrm>
            <a:off x="323850" y="5838825"/>
            <a:ext cx="9504363" cy="1649413"/>
          </a:xfrm>
          <a:prstGeom prst="rect">
            <a:avLst/>
          </a:prstGeom>
          <a:noFill/>
          <a:ln w="9525">
            <a:noFill/>
            <a:round/>
            <a:headEnd/>
            <a:tailEnd/>
          </a:ln>
          <a:effectLst/>
        </p:spPr>
        <p:txBody>
          <a:bodyPr lIns="0" tIns="10584" rIns="0" bIns="0" anchor="ct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en-US" sz="1200">
                <a:solidFill>
                  <a:srgbClr val="000000"/>
                </a:solidFill>
              </a:rPr>
              <a:t/>
            </a:r>
            <a:br>
              <a:rPr lang="en-US" sz="1200">
                <a:solidFill>
                  <a:srgbClr val="000000"/>
                </a:solidFill>
              </a:rPr>
            </a:br>
            <a:r>
              <a:rPr lang="en-US" sz="1200">
                <a:solidFill>
                  <a:srgbClr val="000000"/>
                </a:solidFill>
              </a:rPr>
              <a:t>So what is I6Bureau?</a:t>
            </a:r>
            <a:br>
              <a:rPr lang="en-US" sz="1200">
                <a:solidFill>
                  <a:srgbClr val="000000"/>
                </a:solidFill>
              </a:rPr>
            </a:br>
            <a:r>
              <a:rPr lang="en-US" sz="1200">
                <a:solidFill>
                  <a:srgbClr val="000000"/>
                </a:solidFill>
              </a:rPr>
              <a:t>I6Bureau is an organization, an agent between applicants and financiers, which helps both sides. </a:t>
            </a:r>
            <a:br>
              <a:rPr lang="en-US" sz="1200">
                <a:solidFill>
                  <a:srgbClr val="000000"/>
                </a:solidFill>
              </a:rPr>
            </a:br>
            <a:r>
              <a:rPr lang="en-US" sz="1200">
                <a:solidFill>
                  <a:srgbClr val="000000"/>
                </a:solidFill>
              </a:rPr>
              <a:t>It helps the applicants to bring their projects(ideas, business-plans or any other stage of the project) to a “salable” condition and helps to find financing. Financiers are helped to find interesting projects, independent project expertise. </a:t>
            </a:r>
            <a:br>
              <a:rPr lang="en-US" sz="1200">
                <a:solidFill>
                  <a:srgbClr val="000000"/>
                </a:solidFill>
              </a:rPr>
            </a:br>
            <a:r>
              <a:rPr lang="en-US" sz="1200">
                <a:solidFill>
                  <a:srgbClr val="000000"/>
                </a:solidFill>
              </a:rPr>
              <a:t>On this picture we see the organizations that will be part of I6Bureau (or international interbank investment bureau, which are synonyms, as we’ve already said). </a:t>
            </a:r>
            <a:r>
              <a:rPr lang="en-US" sz="1600">
                <a:solidFill>
                  <a:srgbClr val="000000"/>
                </a:solidFill>
              </a:rPr>
              <a:t/>
            </a:r>
            <a:br>
              <a:rPr lang="en-US" sz="1600">
                <a:solidFill>
                  <a:srgbClr val="000000"/>
                </a:solidFill>
              </a:rPr>
            </a:br>
            <a:r>
              <a:rPr lang="en-US" sz="1600">
                <a:solidFill>
                  <a:srgbClr val="000000"/>
                </a:solidFill>
              </a:rPr>
              <a:t/>
            </a:r>
            <a:br>
              <a:rPr lang="en-US" sz="1600">
                <a:solidFill>
                  <a:srgbClr val="000000"/>
                </a:solidFill>
              </a:rPr>
            </a:br>
            <a:endParaRPr lang="en-US" sz="1600">
              <a:solidFill>
                <a:srgbClr val="000000"/>
              </a:solidFill>
            </a:endParaRPr>
          </a:p>
        </p:txBody>
      </p:sp>
      <p:pic>
        <p:nvPicPr>
          <p:cNvPr id="7176" name="Picture 8"/>
          <p:cNvPicPr>
            <a:picLocks noChangeAspect="1" noChangeArrowheads="1"/>
          </p:cNvPicPr>
          <p:nvPr/>
        </p:nvPicPr>
        <p:blipFill>
          <a:blip r:embed="rId5"/>
          <a:srcRect/>
          <a:stretch>
            <a:fillRect/>
          </a:stretch>
        </p:blipFill>
        <p:spPr bwMode="auto">
          <a:xfrm>
            <a:off x="179388" y="2160588"/>
            <a:ext cx="4319587" cy="3600450"/>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a:effectLst/>
        </p:spPr>
      </p:pic>
      <p:pic>
        <p:nvPicPr>
          <p:cNvPr id="8194"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a:effectLst/>
        </p:spPr>
      </p:pic>
      <p:pic>
        <p:nvPicPr>
          <p:cNvPr id="8195"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a:effectLst/>
        </p:spPr>
      </p:pic>
      <p:pic>
        <p:nvPicPr>
          <p:cNvPr id="8196" name="Picture 4"/>
          <p:cNvPicPr>
            <a:picLocks noChangeAspect="1" noChangeArrowheads="1"/>
          </p:cNvPicPr>
          <p:nvPr/>
        </p:nvPicPr>
        <p:blipFill>
          <a:blip r:embed="rId4"/>
          <a:srcRect/>
          <a:stretch>
            <a:fillRect/>
          </a:stretch>
        </p:blipFill>
        <p:spPr bwMode="auto">
          <a:xfrm>
            <a:off x="179388" y="1538288"/>
            <a:ext cx="9532937" cy="11112"/>
          </a:xfrm>
          <a:prstGeom prst="rect">
            <a:avLst/>
          </a:prstGeom>
          <a:noFill/>
          <a:ln w="9525">
            <a:noFill/>
            <a:round/>
            <a:headEnd/>
            <a:tailEnd/>
          </a:ln>
          <a:effectLst/>
        </p:spPr>
      </p:pic>
      <p:sp>
        <p:nvSpPr>
          <p:cNvPr id="8197" name="Text Box 5"/>
          <p:cNvSpPr txBox="1">
            <a:spLocks noChangeArrowheads="1"/>
          </p:cNvSpPr>
          <p:nvPr/>
        </p:nvSpPr>
        <p:spPr bwMode="auto">
          <a:xfrm>
            <a:off x="71438" y="990600"/>
            <a:ext cx="9647237" cy="612775"/>
          </a:xfrm>
          <a:prstGeom prst="rect">
            <a:avLst/>
          </a:prstGeom>
          <a:noFill/>
          <a:ln w="9525">
            <a:noFill/>
            <a:round/>
            <a:headEnd/>
            <a:tailEnd/>
          </a:ln>
          <a:effectLst/>
        </p:spPr>
        <p:txBody>
          <a:bodyPr lIns="0" tIns="19404"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2200" b="1">
                <a:solidFill>
                  <a:srgbClr val="000000"/>
                </a:solidFill>
              </a:rPr>
              <a:t>What I6Bureau includes?</a:t>
            </a:r>
          </a:p>
        </p:txBody>
      </p:sp>
      <p:sp>
        <p:nvSpPr>
          <p:cNvPr id="8198" name="Text Box 6"/>
          <p:cNvSpPr txBox="1">
            <a:spLocks noChangeArrowheads="1"/>
          </p:cNvSpPr>
          <p:nvPr/>
        </p:nvSpPr>
        <p:spPr bwMode="auto">
          <a:xfrm>
            <a:off x="6659563" y="1866900"/>
            <a:ext cx="3240087" cy="4635500"/>
          </a:xfrm>
          <a:prstGeom prst="rect">
            <a:avLst/>
          </a:prstGeom>
          <a:noFill/>
          <a:ln w="9525">
            <a:noFill/>
            <a:round/>
            <a:headEnd/>
            <a:tailEnd/>
          </a:ln>
          <a:effectLst/>
        </p:spPr>
        <p:txBody>
          <a:bodyPr lIns="0" tIns="14112" rIns="0" bIns="0" anchor="ctr"/>
          <a:lstStyle/>
          <a:p>
            <a:pPr>
              <a:tabLst>
                <a:tab pos="723900" algn="l"/>
                <a:tab pos="1447800" algn="l"/>
                <a:tab pos="2171700" algn="l"/>
                <a:tab pos="2895600" algn="l"/>
              </a:tabLst>
            </a:pPr>
            <a:r>
              <a:rPr lang="ru-RU" sz="1600">
                <a:solidFill>
                  <a:srgbClr val="000000"/>
                </a:solidFill>
              </a:rPr>
              <a:t/>
            </a:r>
            <a:br>
              <a:rPr lang="ru-RU" sz="1600">
                <a:solidFill>
                  <a:srgbClr val="000000"/>
                </a:solidFill>
              </a:rPr>
            </a:br>
            <a:r>
              <a:rPr lang="ru-RU" sz="1600">
                <a:solidFill>
                  <a:srgbClr val="000000"/>
                </a:solidFill>
              </a:rPr>
              <a:t/>
            </a:r>
            <a:br>
              <a:rPr lang="ru-RU" sz="1600">
                <a:solidFill>
                  <a:srgbClr val="000000"/>
                </a:solidFill>
              </a:rPr>
            </a:br>
            <a:r>
              <a:rPr lang="en-US" sz="1600">
                <a:solidFill>
                  <a:srgbClr val="000000"/>
                </a:solidFill>
              </a:rPr>
              <a:t>I6Bureau is an organization, an agent between the applicants and financiers, which helps both parts. Applicants are given assistance to bring their project (idea, business plan, any life-cycle) to "commodity" type and funding. Financiers are provided assistance in finding interesting projects, an independent review.</a:t>
            </a:r>
            <a:br>
              <a:rPr lang="en-US" sz="1600">
                <a:solidFill>
                  <a:srgbClr val="000000"/>
                </a:solidFill>
              </a:rPr>
            </a:br>
            <a:r>
              <a:rPr lang="ru-RU" sz="1600">
                <a:solidFill>
                  <a:srgbClr val="000000"/>
                </a:solidFill>
              </a:rPr>
              <a:t/>
            </a:r>
            <a:br>
              <a:rPr lang="ru-RU" sz="1600">
                <a:solidFill>
                  <a:srgbClr val="000000"/>
                </a:solidFill>
              </a:rPr>
            </a:br>
            <a:r>
              <a:rPr lang="ru-RU" sz="1600">
                <a:solidFill>
                  <a:srgbClr val="000000"/>
                </a:solidFill>
              </a:rPr>
              <a:t>At this figure, we see organizations that will be part of I6Bureau (or international interbank investment bureau, which is synonymous, as we wrote).</a:t>
            </a:r>
            <a:br>
              <a:rPr lang="ru-RU" sz="1600">
                <a:solidFill>
                  <a:srgbClr val="000000"/>
                </a:solidFill>
              </a:rPr>
            </a:br>
            <a:r>
              <a:rPr lang="ru-RU" sz="1600">
                <a:solidFill>
                  <a:srgbClr val="000000"/>
                </a:solidFill>
              </a:rPr>
              <a:t/>
            </a:r>
            <a:br>
              <a:rPr lang="ru-RU" sz="1600">
                <a:solidFill>
                  <a:srgbClr val="000000"/>
                </a:solidFill>
              </a:rPr>
            </a:br>
            <a:endParaRPr lang="ru-RU" sz="1600">
              <a:solidFill>
                <a:srgbClr val="000000"/>
              </a:solidFill>
            </a:endParaRPr>
          </a:p>
        </p:txBody>
      </p:sp>
      <p:pic>
        <p:nvPicPr>
          <p:cNvPr id="8199" name="Picture 7"/>
          <p:cNvPicPr>
            <a:picLocks noChangeAspect="1" noChangeArrowheads="1"/>
          </p:cNvPicPr>
          <p:nvPr/>
        </p:nvPicPr>
        <p:blipFill>
          <a:blip r:embed="rId5"/>
          <a:srcRect/>
          <a:stretch>
            <a:fillRect/>
          </a:stretch>
        </p:blipFill>
        <p:spPr bwMode="auto">
          <a:xfrm>
            <a:off x="179388" y="2160588"/>
            <a:ext cx="6300787" cy="4421187"/>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a:effectLst/>
        </p:spPr>
      </p:pic>
      <p:pic>
        <p:nvPicPr>
          <p:cNvPr id="9218"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a:effectLst/>
        </p:spPr>
      </p:pic>
      <p:pic>
        <p:nvPicPr>
          <p:cNvPr id="9219"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a:effectLst/>
        </p:spPr>
      </p:pic>
      <p:pic>
        <p:nvPicPr>
          <p:cNvPr id="9220" name="Picture 4"/>
          <p:cNvPicPr>
            <a:picLocks noChangeAspect="1" noChangeArrowheads="1"/>
          </p:cNvPicPr>
          <p:nvPr/>
        </p:nvPicPr>
        <p:blipFill>
          <a:blip r:embed="rId4"/>
          <a:srcRect/>
          <a:stretch>
            <a:fillRect/>
          </a:stretch>
        </p:blipFill>
        <p:spPr bwMode="auto">
          <a:xfrm>
            <a:off x="179388" y="1538288"/>
            <a:ext cx="9532937" cy="11112"/>
          </a:xfrm>
          <a:prstGeom prst="rect">
            <a:avLst/>
          </a:prstGeom>
          <a:noFill/>
          <a:ln w="9525">
            <a:noFill/>
            <a:round/>
            <a:headEnd/>
            <a:tailEnd/>
          </a:ln>
          <a:effectLst/>
        </p:spPr>
      </p:pic>
      <p:sp>
        <p:nvSpPr>
          <p:cNvPr id="9221" name="Text Box 5"/>
          <p:cNvSpPr txBox="1">
            <a:spLocks noChangeArrowheads="1"/>
          </p:cNvSpPr>
          <p:nvPr/>
        </p:nvSpPr>
        <p:spPr bwMode="auto">
          <a:xfrm>
            <a:off x="71438" y="1025525"/>
            <a:ext cx="9647237" cy="612775"/>
          </a:xfrm>
          <a:prstGeom prst="rect">
            <a:avLst/>
          </a:prstGeom>
          <a:noFill/>
          <a:ln w="9525">
            <a:noFill/>
            <a:round/>
            <a:headEnd/>
            <a:tailEnd/>
          </a:ln>
          <a:effectLst/>
        </p:spPr>
        <p:txBody>
          <a:bodyPr lIns="0" tIns="19404"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2200" b="1">
                <a:solidFill>
                  <a:srgbClr val="000000"/>
                </a:solidFill>
              </a:rPr>
              <a:t>So how does I6Bureau work?</a:t>
            </a:r>
          </a:p>
        </p:txBody>
      </p:sp>
      <p:sp>
        <p:nvSpPr>
          <p:cNvPr id="9222" name="Text Box 6"/>
          <p:cNvSpPr txBox="1">
            <a:spLocks noChangeArrowheads="1"/>
          </p:cNvSpPr>
          <p:nvPr/>
        </p:nvSpPr>
        <p:spPr bwMode="auto">
          <a:xfrm>
            <a:off x="4103688" y="1655763"/>
            <a:ext cx="5759450" cy="5692775"/>
          </a:xfrm>
          <a:prstGeom prst="rect">
            <a:avLst/>
          </a:prstGeom>
          <a:noFill/>
          <a:ln w="9525">
            <a:noFill/>
            <a:round/>
            <a:headEnd/>
            <a:tailEnd/>
          </a:ln>
          <a:effectLst/>
        </p:spPr>
        <p:txBody>
          <a:bodyPr lIns="0" tIns="10584" rIns="0" bIns="0" anchor="ctr"/>
          <a:lstStyle/>
          <a:p>
            <a:pPr>
              <a:tabLst>
                <a:tab pos="723900" algn="l"/>
                <a:tab pos="1447800" algn="l"/>
                <a:tab pos="2171700" algn="l"/>
                <a:tab pos="2895600" algn="l"/>
                <a:tab pos="3619500" algn="l"/>
                <a:tab pos="4343400" algn="l"/>
                <a:tab pos="5067300" algn="l"/>
              </a:tabLst>
            </a:pPr>
            <a:r>
              <a:rPr lang="ru-RU" sz="1200">
                <a:solidFill>
                  <a:srgbClr val="000000"/>
                </a:solidFill>
              </a:rPr>
              <a:t>We’ve tried to deduce the I6Bureau formula which looks like a chemical formula. That’s why we chose English terms, cut them short to only the first letter of each and thus made up the formula : IIIIII (6 I letters) Bureau. </a:t>
            </a:r>
            <a:br>
              <a:rPr lang="ru-RU" sz="1200">
                <a:solidFill>
                  <a:srgbClr val="000000"/>
                </a:solidFill>
              </a:rPr>
            </a:br>
            <a:r>
              <a:rPr lang="ru-RU" sz="1200">
                <a:solidFill>
                  <a:srgbClr val="000000"/>
                </a:solidFill>
              </a:rPr>
              <a:t>These are the key words:</a:t>
            </a:r>
            <a:br>
              <a:rPr lang="ru-RU" sz="1200">
                <a:solidFill>
                  <a:srgbClr val="000000"/>
                </a:solidFill>
              </a:rPr>
            </a:br>
            <a:r>
              <a:rPr lang="ru-RU" sz="1200">
                <a:solidFill>
                  <a:srgbClr val="000000"/>
                </a:solidFill>
              </a:rPr>
              <a:t>- international</a:t>
            </a:r>
            <a:br>
              <a:rPr lang="ru-RU" sz="1200">
                <a:solidFill>
                  <a:srgbClr val="000000"/>
                </a:solidFill>
              </a:rPr>
            </a:br>
            <a:r>
              <a:rPr lang="ru-RU" sz="1200">
                <a:solidFill>
                  <a:srgbClr val="000000"/>
                </a:solidFill>
              </a:rPr>
              <a:t>- institutional</a:t>
            </a:r>
            <a:br>
              <a:rPr lang="ru-RU" sz="1200">
                <a:solidFill>
                  <a:srgbClr val="000000"/>
                </a:solidFill>
              </a:rPr>
            </a:br>
            <a:r>
              <a:rPr lang="ru-RU" sz="1200">
                <a:solidFill>
                  <a:srgbClr val="000000"/>
                </a:solidFill>
              </a:rPr>
              <a:t>- innovation</a:t>
            </a:r>
            <a:br>
              <a:rPr lang="ru-RU" sz="1200">
                <a:solidFill>
                  <a:srgbClr val="000000"/>
                </a:solidFill>
              </a:rPr>
            </a:br>
            <a:r>
              <a:rPr lang="ru-RU" sz="1200">
                <a:solidFill>
                  <a:srgbClr val="000000"/>
                </a:solidFill>
              </a:rPr>
              <a:t>- investment &amp; investment*</a:t>
            </a:r>
            <a:br>
              <a:rPr lang="ru-RU" sz="1200">
                <a:solidFill>
                  <a:srgbClr val="000000"/>
                </a:solidFill>
              </a:rPr>
            </a:br>
            <a:r>
              <a:rPr lang="ru-RU" sz="1200">
                <a:solidFill>
                  <a:srgbClr val="000000"/>
                </a:solidFill>
              </a:rPr>
              <a:t>- interbank</a:t>
            </a:r>
            <a:br>
              <a:rPr lang="ru-RU" sz="1200">
                <a:solidFill>
                  <a:srgbClr val="000000"/>
                </a:solidFill>
              </a:rPr>
            </a:br>
            <a:r>
              <a:rPr lang="ru-RU" sz="1200">
                <a:solidFill>
                  <a:srgbClr val="000000"/>
                </a:solidFill>
              </a:rPr>
              <a:t>So we get I6+Bureau .</a:t>
            </a:r>
            <a:br>
              <a:rPr lang="ru-RU" sz="1200">
                <a:solidFill>
                  <a:srgbClr val="000000"/>
                </a:solidFill>
              </a:rPr>
            </a:br>
            <a:r>
              <a:rPr lang="ru-RU" sz="1200">
                <a:solidFill>
                  <a:srgbClr val="000000"/>
                </a:solidFill>
              </a:rPr>
              <a:t>Other letters in this pic are (they show the main I6Bureau work principles)**:</a:t>
            </a:r>
            <a:br>
              <a:rPr lang="ru-RU" sz="1200">
                <a:solidFill>
                  <a:srgbClr val="000000"/>
                </a:solidFill>
              </a:rPr>
            </a:br>
            <a:r>
              <a:rPr lang="ru-RU" sz="1200">
                <a:solidFill>
                  <a:srgbClr val="000000"/>
                </a:solidFill>
              </a:rPr>
              <a:t>- T (typification)</a:t>
            </a:r>
            <a:br>
              <a:rPr lang="ru-RU" sz="1200">
                <a:solidFill>
                  <a:srgbClr val="000000"/>
                </a:solidFill>
              </a:rPr>
            </a:br>
            <a:r>
              <a:rPr lang="ru-RU" sz="1200">
                <a:solidFill>
                  <a:srgbClr val="000000"/>
                </a:solidFill>
              </a:rPr>
              <a:t>- P (product management) </a:t>
            </a:r>
            <a:br>
              <a:rPr lang="ru-RU" sz="1200">
                <a:solidFill>
                  <a:srgbClr val="000000"/>
                </a:solidFill>
              </a:rPr>
            </a:br>
            <a:r>
              <a:rPr lang="ru-RU" sz="1200">
                <a:solidFill>
                  <a:srgbClr val="000000"/>
                </a:solidFill>
              </a:rPr>
              <a:t>- P (product shop)</a:t>
            </a:r>
            <a:br>
              <a:rPr lang="ru-RU" sz="1200">
                <a:solidFill>
                  <a:srgbClr val="000000"/>
                </a:solidFill>
              </a:rPr>
            </a:br>
            <a:r>
              <a:rPr lang="ru-RU" sz="1200">
                <a:solidFill>
                  <a:srgbClr val="000000"/>
                </a:solidFill>
              </a:rPr>
              <a:t>- P (project management)</a:t>
            </a:r>
            <a:br>
              <a:rPr lang="ru-RU" sz="1200">
                <a:solidFill>
                  <a:srgbClr val="000000"/>
                </a:solidFill>
              </a:rPr>
            </a:br>
            <a:r>
              <a:rPr lang="ru-RU" sz="1200">
                <a:solidFill>
                  <a:srgbClr val="000000"/>
                </a:solidFill>
              </a:rPr>
              <a:t>- P (project financing)</a:t>
            </a:r>
            <a:br>
              <a:rPr lang="ru-RU" sz="1200">
                <a:solidFill>
                  <a:srgbClr val="000000"/>
                </a:solidFill>
              </a:rPr>
            </a:br>
            <a:r>
              <a:rPr lang="ru-RU" sz="1200">
                <a:solidFill>
                  <a:srgbClr val="000000"/>
                </a:solidFill>
              </a:rPr>
              <a:t>So we get the explicit IIIB formula: I6FTP3 Bureau </a:t>
            </a:r>
            <a:br>
              <a:rPr lang="ru-RU" sz="1200">
                <a:solidFill>
                  <a:srgbClr val="000000"/>
                </a:solidFill>
              </a:rPr>
            </a:br>
            <a:r>
              <a:rPr lang="ru-RU" sz="1200">
                <a:solidFill>
                  <a:srgbClr val="000000"/>
                </a:solidFill>
              </a:rPr>
              <a:t>You can get more information about it in full presentation.</a:t>
            </a:r>
            <a:br>
              <a:rPr lang="ru-RU" sz="1200">
                <a:solidFill>
                  <a:srgbClr val="000000"/>
                </a:solidFill>
              </a:rPr>
            </a:br>
            <a:r>
              <a:rPr lang="ru-RU" sz="1200">
                <a:solidFill>
                  <a:srgbClr val="000000"/>
                </a:solidFill>
              </a:rPr>
              <a:t/>
            </a:r>
            <a:br>
              <a:rPr lang="ru-RU" sz="1200">
                <a:solidFill>
                  <a:srgbClr val="000000"/>
                </a:solidFill>
              </a:rPr>
            </a:br>
            <a:r>
              <a:rPr lang="ru-RU" sz="1200">
                <a:solidFill>
                  <a:srgbClr val="000000"/>
                </a:solidFill>
              </a:rPr>
              <a:t>In our work we’ve tried to get a new way of  risk-model, that will make risks lower. The problem is that the models that banks use are surely good, but they don't meet the needs of project financing. We only tried to get a new model. It's only an attempt to say that maybe  the new model is needed here and then other results about making decision about </a:t>
            </a:r>
            <a:br>
              <a:rPr lang="ru-RU" sz="1200">
                <a:solidFill>
                  <a:srgbClr val="000000"/>
                </a:solidFill>
              </a:rPr>
            </a:br>
            <a:r>
              <a:rPr lang="ru-RU" sz="1400">
                <a:solidFill>
                  <a:srgbClr val="000000"/>
                </a:solidFill>
              </a:rPr>
              <a:t/>
            </a:r>
            <a:br>
              <a:rPr lang="ru-RU" sz="1400">
                <a:solidFill>
                  <a:srgbClr val="000000"/>
                </a:solidFill>
              </a:rPr>
            </a:br>
            <a:r>
              <a:rPr lang="ru-RU" sz="1400">
                <a:solidFill>
                  <a:srgbClr val="000000"/>
                </a:solidFill>
              </a:rPr>
              <a:t/>
            </a:r>
            <a:br>
              <a:rPr lang="ru-RU" sz="1400">
                <a:solidFill>
                  <a:srgbClr val="000000"/>
                </a:solidFill>
              </a:rPr>
            </a:br>
            <a:r>
              <a:rPr lang="ru-RU" sz="1000">
                <a:solidFill>
                  <a:srgbClr val="000000"/>
                </a:solidFill>
              </a:rPr>
              <a:t>* The main thing that we should mention here is that the word “investment” is different for f_and_a. They have different views on it. You can read more about it in the full presentation.</a:t>
            </a:r>
            <a:br>
              <a:rPr lang="ru-RU" sz="1000">
                <a:solidFill>
                  <a:srgbClr val="000000"/>
                </a:solidFill>
              </a:rPr>
            </a:br>
            <a:r>
              <a:rPr lang="ru-RU" sz="1000">
                <a:solidFill>
                  <a:srgbClr val="000000"/>
                </a:solidFill>
              </a:rPr>
              <a:t/>
            </a:r>
            <a:br>
              <a:rPr lang="ru-RU" sz="1000">
                <a:solidFill>
                  <a:srgbClr val="000000"/>
                </a:solidFill>
              </a:rPr>
            </a:br>
            <a:r>
              <a:rPr lang="ru-RU" sz="1000">
                <a:solidFill>
                  <a:srgbClr val="000000"/>
                </a:solidFill>
              </a:rPr>
              <a:t>**  Excuse us for the concise character of the presentation. Our task was to point out the main ideas of I6FTP3 Bureau. You’ll find the full version of the material in detail  on our web-site. </a:t>
            </a:r>
            <a:r>
              <a:rPr lang="ru-RU" sz="1400">
                <a:solidFill>
                  <a:srgbClr val="000000"/>
                </a:solidFill>
              </a:rPr>
              <a:t/>
            </a:r>
            <a:br>
              <a:rPr lang="ru-RU" sz="1400">
                <a:solidFill>
                  <a:srgbClr val="000000"/>
                </a:solidFill>
              </a:rPr>
            </a:br>
            <a:endParaRPr lang="ru-RU" sz="1400">
              <a:solidFill>
                <a:srgbClr val="000000"/>
              </a:solidFill>
            </a:endParaRPr>
          </a:p>
        </p:txBody>
      </p:sp>
      <p:pic>
        <p:nvPicPr>
          <p:cNvPr id="9223" name="Picture 7"/>
          <p:cNvPicPr>
            <a:picLocks noChangeAspect="1" noChangeArrowheads="1"/>
          </p:cNvPicPr>
          <p:nvPr/>
        </p:nvPicPr>
        <p:blipFill>
          <a:blip r:embed="rId5"/>
          <a:srcRect/>
          <a:stretch>
            <a:fillRect/>
          </a:stretch>
        </p:blipFill>
        <p:spPr bwMode="auto">
          <a:xfrm>
            <a:off x="179388" y="1619250"/>
            <a:ext cx="3779837" cy="5400675"/>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1"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a:effectLst/>
        </p:spPr>
      </p:pic>
      <p:pic>
        <p:nvPicPr>
          <p:cNvPr id="10242"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a:effectLst/>
        </p:spPr>
      </p:pic>
      <p:pic>
        <p:nvPicPr>
          <p:cNvPr id="10243"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a:effectLst/>
        </p:spPr>
      </p:pic>
      <p:pic>
        <p:nvPicPr>
          <p:cNvPr id="10244" name="Picture 4"/>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a:effectLst/>
        </p:spPr>
      </p:pic>
      <p:pic>
        <p:nvPicPr>
          <p:cNvPr id="10245" name="Picture 5"/>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a:effectLst/>
        </p:spPr>
      </p:pic>
      <p:pic>
        <p:nvPicPr>
          <p:cNvPr id="10246" name="Picture 6"/>
          <p:cNvPicPr>
            <a:picLocks noChangeAspect="1" noChangeArrowheads="1"/>
          </p:cNvPicPr>
          <p:nvPr/>
        </p:nvPicPr>
        <p:blipFill>
          <a:blip r:embed="rId4"/>
          <a:srcRect/>
          <a:stretch>
            <a:fillRect/>
          </a:stretch>
        </p:blipFill>
        <p:spPr bwMode="auto">
          <a:xfrm>
            <a:off x="179388" y="1547813"/>
            <a:ext cx="9532937" cy="11112"/>
          </a:xfrm>
          <a:prstGeom prst="rect">
            <a:avLst/>
          </a:prstGeom>
          <a:noFill/>
          <a:ln w="9525">
            <a:noFill/>
            <a:round/>
            <a:headEnd/>
            <a:tailEnd/>
          </a:ln>
          <a:effectLst/>
        </p:spPr>
      </p:pic>
      <p:sp>
        <p:nvSpPr>
          <p:cNvPr id="10247" name="Text Box 7"/>
          <p:cNvSpPr txBox="1">
            <a:spLocks noChangeArrowheads="1"/>
          </p:cNvSpPr>
          <p:nvPr/>
        </p:nvSpPr>
        <p:spPr bwMode="auto">
          <a:xfrm>
            <a:off x="71438" y="1152525"/>
            <a:ext cx="9647237" cy="612775"/>
          </a:xfrm>
          <a:prstGeom prst="rect">
            <a:avLst/>
          </a:prstGeom>
          <a:noFill/>
          <a:ln w="9525">
            <a:noFill/>
            <a:round/>
            <a:headEnd/>
            <a:tailEnd/>
          </a:ln>
          <a:effectLst/>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2200" b="1">
                <a:solidFill>
                  <a:srgbClr val="000000"/>
                </a:solidFill>
                <a:cs typeface="Arial" charset="0"/>
              </a:rPr>
              <a:t>The main scheme of I6 Bureau work.</a:t>
            </a:r>
            <a:r>
              <a:rPr lang="ru-RU" sz="1400" b="1">
                <a:solidFill>
                  <a:srgbClr val="000000"/>
                </a:solidFill>
                <a:cs typeface="Arial" charset="0"/>
              </a:rPr>
              <a:t/>
            </a:r>
            <a:br>
              <a:rPr lang="ru-RU" sz="1400" b="1">
                <a:solidFill>
                  <a:srgbClr val="000000"/>
                </a:solidFill>
                <a:cs typeface="Arial" charset="0"/>
              </a:rPr>
            </a:br>
            <a:endParaRPr lang="ru-RU" sz="1400" b="1">
              <a:solidFill>
                <a:srgbClr val="000000"/>
              </a:solidFill>
              <a:cs typeface="Arial" charset="0"/>
            </a:endParaRPr>
          </a:p>
        </p:txBody>
      </p:sp>
      <p:sp>
        <p:nvSpPr>
          <p:cNvPr id="10248" name="Text Box 8"/>
          <p:cNvSpPr txBox="1">
            <a:spLocks noChangeArrowheads="1"/>
          </p:cNvSpPr>
          <p:nvPr/>
        </p:nvSpPr>
        <p:spPr bwMode="auto">
          <a:xfrm>
            <a:off x="5040313" y="1260475"/>
            <a:ext cx="4679950" cy="3959225"/>
          </a:xfrm>
          <a:prstGeom prst="rect">
            <a:avLst/>
          </a:prstGeom>
          <a:noFill/>
          <a:ln w="9525">
            <a:noFill/>
            <a:round/>
            <a:headEnd/>
            <a:tailEnd/>
          </a:ln>
          <a:effectLst/>
        </p:spPr>
        <p:txBody>
          <a:bodyPr lIns="0" tIns="10584" rIns="0" bIns="0" anchor="ctr"/>
          <a:lstStyle/>
          <a:p>
            <a:pPr>
              <a:tabLst>
                <a:tab pos="723900" algn="l"/>
                <a:tab pos="1447800" algn="l"/>
                <a:tab pos="2171700" algn="l"/>
                <a:tab pos="2895600" algn="l"/>
                <a:tab pos="3619500" algn="l"/>
                <a:tab pos="4343400" algn="l"/>
              </a:tabLst>
            </a:pPr>
            <a:r>
              <a:rPr lang="ru-RU" sz="1200">
                <a:solidFill>
                  <a:srgbClr val="000000"/>
                </a:solidFill>
              </a:rPr>
              <a:t>Here you can see the main scheme of I6Bureau work (financial, organization, informational flows of the main business process).</a:t>
            </a:r>
            <a:br>
              <a:rPr lang="ru-RU" sz="1200">
                <a:solidFill>
                  <a:srgbClr val="000000"/>
                </a:solidFill>
              </a:rPr>
            </a:br>
            <a:r>
              <a:rPr lang="ru-RU" sz="1200">
                <a:solidFill>
                  <a:srgbClr val="000000"/>
                </a:solidFill>
              </a:rPr>
              <a:t/>
            </a:r>
            <a:br>
              <a:rPr lang="ru-RU" sz="1200">
                <a:solidFill>
                  <a:srgbClr val="000000"/>
                </a:solidFill>
              </a:rPr>
            </a:br>
            <a:r>
              <a:rPr lang="ru-RU" sz="1200">
                <a:solidFill>
                  <a:srgbClr val="000000"/>
                </a:solidFill>
              </a:rPr>
              <a:t>Let's have a look at two of them- financial and informational flows.</a:t>
            </a:r>
            <a:br>
              <a:rPr lang="ru-RU" sz="1200">
                <a:solidFill>
                  <a:srgbClr val="000000"/>
                </a:solidFill>
              </a:rPr>
            </a:br>
            <a:r>
              <a:rPr lang="ru-RU" sz="1200">
                <a:solidFill>
                  <a:srgbClr val="000000"/>
                </a:solidFill>
              </a:rPr>
              <a:t>There are 2 ways:</a:t>
            </a:r>
            <a:br>
              <a:rPr lang="ru-RU" sz="1200">
                <a:solidFill>
                  <a:srgbClr val="000000"/>
                </a:solidFill>
              </a:rPr>
            </a:br>
            <a:r>
              <a:rPr lang="ru-RU" sz="1200">
                <a:solidFill>
                  <a:srgbClr val="000000"/>
                </a:solidFill>
              </a:rPr>
              <a:t>Short one: from 1,2a,3a</a:t>
            </a:r>
            <a:br>
              <a:rPr lang="ru-RU" sz="1200">
                <a:solidFill>
                  <a:srgbClr val="000000"/>
                </a:solidFill>
              </a:rPr>
            </a:br>
            <a:r>
              <a:rPr lang="ru-RU" sz="1200">
                <a:solidFill>
                  <a:srgbClr val="000000"/>
                </a:solidFill>
              </a:rPr>
              <a:t>(1) Informational flow from the Applicant to I6Bureau;</a:t>
            </a:r>
            <a:br>
              <a:rPr lang="ru-RU" sz="1200">
                <a:solidFill>
                  <a:srgbClr val="000000"/>
                </a:solidFill>
              </a:rPr>
            </a:br>
            <a:r>
              <a:rPr lang="ru-RU" sz="1200">
                <a:solidFill>
                  <a:srgbClr val="000000"/>
                </a:solidFill>
              </a:rPr>
              <a:t>(2a) Passing information to the bank and here we’ve shown the variant when  a bank invests its own money. </a:t>
            </a:r>
            <a:br>
              <a:rPr lang="ru-RU" sz="1200">
                <a:solidFill>
                  <a:srgbClr val="000000"/>
                </a:solidFill>
              </a:rPr>
            </a:br>
            <a:r>
              <a:rPr lang="ru-RU" sz="1200">
                <a:solidFill>
                  <a:srgbClr val="000000"/>
                </a:solidFill>
              </a:rPr>
              <a:t>(3) Bank transfers  money to the Applicant.</a:t>
            </a:r>
            <a:br>
              <a:rPr lang="ru-RU" sz="1200">
                <a:solidFill>
                  <a:srgbClr val="000000"/>
                </a:solidFill>
              </a:rPr>
            </a:br>
            <a:r>
              <a:rPr lang="ru-RU" sz="1200">
                <a:solidFill>
                  <a:srgbClr val="000000"/>
                </a:solidFill>
              </a:rPr>
              <a:t>The minimal chain is over.</a:t>
            </a:r>
            <a:br>
              <a:rPr lang="ru-RU" sz="1200">
                <a:solidFill>
                  <a:srgbClr val="000000"/>
                </a:solidFill>
              </a:rPr>
            </a:br>
            <a:r>
              <a:rPr lang="ru-RU" sz="1200">
                <a:solidFill>
                  <a:srgbClr val="000000"/>
                </a:solidFill>
              </a:rPr>
              <a:t/>
            </a:r>
            <a:br>
              <a:rPr lang="ru-RU" sz="1200">
                <a:solidFill>
                  <a:srgbClr val="000000"/>
                </a:solidFill>
              </a:rPr>
            </a:br>
            <a:r>
              <a:rPr lang="ru-RU" sz="1200">
                <a:solidFill>
                  <a:srgbClr val="000000"/>
                </a:solidFill>
              </a:rPr>
              <a:t>Long one: From 1 to 8 (you can read more about it in the full version of the document).</a:t>
            </a:r>
            <a:br>
              <a:rPr lang="ru-RU" sz="1200">
                <a:solidFill>
                  <a:srgbClr val="000000"/>
                </a:solidFill>
              </a:rPr>
            </a:br>
            <a:r>
              <a:rPr lang="ru-RU" sz="1200">
                <a:solidFill>
                  <a:srgbClr val="000000"/>
                </a:solidFill>
              </a:rPr>
              <a:t/>
            </a:r>
            <a:br>
              <a:rPr lang="ru-RU" sz="1200">
                <a:solidFill>
                  <a:srgbClr val="000000"/>
                </a:solidFill>
              </a:rPr>
            </a:br>
            <a:r>
              <a:rPr lang="ru-RU" sz="1200">
                <a:solidFill>
                  <a:srgbClr val="000000"/>
                </a:solidFill>
              </a:rPr>
              <a:t>I6Bureau just has the right to dispose of cash tranches. </a:t>
            </a:r>
            <a:r>
              <a:rPr lang="ru-RU" sz="1600">
                <a:solidFill>
                  <a:srgbClr val="000000"/>
                </a:solidFill>
              </a:rPr>
              <a:t/>
            </a:r>
            <a:br>
              <a:rPr lang="ru-RU" sz="1600">
                <a:solidFill>
                  <a:srgbClr val="000000"/>
                </a:solidFill>
              </a:rPr>
            </a:br>
            <a:endParaRPr lang="ru-RU" sz="1600">
              <a:solidFill>
                <a:srgbClr val="000000"/>
              </a:solidFill>
            </a:endParaRPr>
          </a:p>
        </p:txBody>
      </p:sp>
      <p:pic>
        <p:nvPicPr>
          <p:cNvPr id="10249" name="Picture 9"/>
          <p:cNvPicPr>
            <a:picLocks noChangeAspect="1" noChangeArrowheads="1"/>
          </p:cNvPicPr>
          <p:nvPr/>
        </p:nvPicPr>
        <p:blipFill>
          <a:blip r:embed="rId5"/>
          <a:srcRect/>
          <a:stretch>
            <a:fillRect/>
          </a:stretch>
        </p:blipFill>
        <p:spPr bwMode="auto">
          <a:xfrm>
            <a:off x="376238" y="1660525"/>
            <a:ext cx="4303712" cy="4999038"/>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Picture 1"/>
          <p:cNvPicPr>
            <a:picLocks noChangeAspect="1" noChangeArrowheads="1"/>
          </p:cNvPicPr>
          <p:nvPr/>
        </p:nvPicPr>
        <p:blipFill>
          <a:blip r:embed="rId3"/>
          <a:srcRect/>
          <a:stretch>
            <a:fillRect/>
          </a:stretch>
        </p:blipFill>
        <p:spPr bwMode="auto">
          <a:xfrm>
            <a:off x="3455988" y="36513"/>
            <a:ext cx="2879725" cy="1260475"/>
          </a:xfrm>
          <a:prstGeom prst="rect">
            <a:avLst/>
          </a:prstGeom>
          <a:noFill/>
          <a:ln w="9525">
            <a:noFill/>
            <a:round/>
            <a:headEnd/>
            <a:tailEnd/>
          </a:ln>
          <a:effectLst/>
        </p:spPr>
      </p:pic>
      <p:pic>
        <p:nvPicPr>
          <p:cNvPr id="11266" name="Picture 2"/>
          <p:cNvPicPr>
            <a:picLocks noChangeAspect="1" noChangeArrowheads="1"/>
          </p:cNvPicPr>
          <p:nvPr/>
        </p:nvPicPr>
        <p:blipFill>
          <a:blip r:embed="rId4"/>
          <a:srcRect/>
          <a:stretch>
            <a:fillRect/>
          </a:stretch>
        </p:blipFill>
        <p:spPr bwMode="auto">
          <a:xfrm>
            <a:off x="179388" y="1141413"/>
            <a:ext cx="9532937" cy="11112"/>
          </a:xfrm>
          <a:prstGeom prst="rect">
            <a:avLst/>
          </a:prstGeom>
          <a:noFill/>
          <a:ln w="9525">
            <a:noFill/>
            <a:round/>
            <a:headEnd/>
            <a:tailEnd/>
          </a:ln>
          <a:effectLst/>
        </p:spPr>
      </p:pic>
      <p:pic>
        <p:nvPicPr>
          <p:cNvPr id="11267" name="Picture 3"/>
          <p:cNvPicPr>
            <a:picLocks noChangeAspect="1" noChangeArrowheads="1"/>
          </p:cNvPicPr>
          <p:nvPr/>
        </p:nvPicPr>
        <p:blipFill>
          <a:blip r:embed="rId4"/>
          <a:srcRect/>
          <a:stretch>
            <a:fillRect/>
          </a:stretch>
        </p:blipFill>
        <p:spPr bwMode="auto">
          <a:xfrm>
            <a:off x="187325" y="7188200"/>
            <a:ext cx="9532938" cy="11113"/>
          </a:xfrm>
          <a:prstGeom prst="rect">
            <a:avLst/>
          </a:prstGeom>
          <a:noFill/>
          <a:ln w="9525">
            <a:noFill/>
            <a:round/>
            <a:headEnd/>
            <a:tailEnd/>
          </a:ln>
          <a:effectLst/>
        </p:spPr>
      </p:pic>
      <p:sp>
        <p:nvSpPr>
          <p:cNvPr id="11268" name="Text Box 4"/>
          <p:cNvSpPr txBox="1">
            <a:spLocks noChangeArrowheads="1"/>
          </p:cNvSpPr>
          <p:nvPr/>
        </p:nvSpPr>
        <p:spPr bwMode="auto">
          <a:xfrm>
            <a:off x="71438" y="1152525"/>
            <a:ext cx="9647237" cy="612775"/>
          </a:xfrm>
          <a:prstGeom prst="rect">
            <a:avLst/>
          </a:prstGeom>
          <a:noFill/>
          <a:ln w="9525">
            <a:noFill/>
            <a:round/>
            <a:headEnd/>
            <a:tailEnd/>
          </a:ln>
          <a:effectLst/>
        </p:spPr>
        <p:txBody>
          <a:bodyPr lIns="0" tIns="0" rIns="0" bIns="0" anchor="ctr"/>
          <a:lstStyle/>
          <a:p>
            <a:pPr algn="ct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2200" b="1">
                <a:solidFill>
                  <a:srgbClr val="000000"/>
                </a:solidFill>
                <a:cs typeface="Arial" charset="0"/>
              </a:rPr>
              <a:t>Organizational and legal aspects of I6Bureau.</a:t>
            </a:r>
            <a:r>
              <a:rPr lang="ru-RU" sz="1400" b="1">
                <a:solidFill>
                  <a:srgbClr val="000000"/>
                </a:solidFill>
                <a:cs typeface="Arial" charset="0"/>
              </a:rPr>
              <a:t/>
            </a:r>
            <a:br>
              <a:rPr lang="ru-RU" sz="1400" b="1">
                <a:solidFill>
                  <a:srgbClr val="000000"/>
                </a:solidFill>
                <a:cs typeface="Arial" charset="0"/>
              </a:rPr>
            </a:br>
            <a:endParaRPr lang="ru-RU" sz="1400" b="1">
              <a:solidFill>
                <a:srgbClr val="000000"/>
              </a:solidFill>
              <a:cs typeface="Arial" charset="0"/>
            </a:endParaRPr>
          </a:p>
        </p:txBody>
      </p:sp>
      <p:pic>
        <p:nvPicPr>
          <p:cNvPr id="11269" name="Picture 5"/>
          <p:cNvPicPr>
            <a:picLocks noChangeAspect="1" noChangeArrowheads="1"/>
          </p:cNvPicPr>
          <p:nvPr/>
        </p:nvPicPr>
        <p:blipFill>
          <a:blip r:embed="rId4"/>
          <a:srcRect/>
          <a:stretch>
            <a:fillRect/>
          </a:stretch>
        </p:blipFill>
        <p:spPr bwMode="auto">
          <a:xfrm>
            <a:off x="179388" y="1547813"/>
            <a:ext cx="9532937" cy="11112"/>
          </a:xfrm>
          <a:prstGeom prst="rect">
            <a:avLst/>
          </a:prstGeom>
          <a:noFill/>
          <a:ln w="9525">
            <a:noFill/>
            <a:round/>
            <a:headEnd/>
            <a:tailEnd/>
          </a:ln>
          <a:effectLst/>
        </p:spPr>
      </p:pic>
      <p:sp>
        <p:nvSpPr>
          <p:cNvPr id="11270" name="Text Box 6"/>
          <p:cNvSpPr txBox="1">
            <a:spLocks noChangeArrowheads="1"/>
          </p:cNvSpPr>
          <p:nvPr/>
        </p:nvSpPr>
        <p:spPr bwMode="auto">
          <a:xfrm>
            <a:off x="179388" y="1619250"/>
            <a:ext cx="9610725" cy="768350"/>
          </a:xfrm>
          <a:prstGeom prst="rect">
            <a:avLst/>
          </a:prstGeom>
          <a:noFill/>
          <a:ln w="9525">
            <a:noFill/>
            <a:round/>
            <a:headEnd/>
            <a:tailEnd/>
          </a:ln>
          <a:effectLst/>
        </p:spPr>
        <p:txBody>
          <a:bodyPr lIns="0" tIns="10584" rIns="0" bIns="0" anchor="ctr"/>
          <a:lstStyle/>
          <a:p>
            <a: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pPr>
            <a:r>
              <a:rPr lang="ru-RU" sz="1200">
                <a:solidFill>
                  <a:srgbClr val="000000"/>
                </a:solidFill>
              </a:rPr>
              <a:t>We suggest a “option menu”:  5 variants of  structural and legal aspects of activity I6Bureau at the first stage: Virtual Organization (VO), Electronic Enterprise (EE) Non-commercial Organization  (NCO), 2 formats of commercial organizations.</a:t>
            </a:r>
          </a:p>
        </p:txBody>
      </p:sp>
      <p:pic>
        <p:nvPicPr>
          <p:cNvPr id="11271" name="Picture 7"/>
          <p:cNvPicPr>
            <a:picLocks noChangeAspect="1" noChangeArrowheads="1"/>
          </p:cNvPicPr>
          <p:nvPr/>
        </p:nvPicPr>
        <p:blipFill>
          <a:blip r:embed="rId5"/>
          <a:srcRect/>
          <a:stretch>
            <a:fillRect/>
          </a:stretch>
        </p:blipFill>
        <p:spPr bwMode="auto">
          <a:xfrm>
            <a:off x="547688" y="2636838"/>
            <a:ext cx="8632825" cy="4203700"/>
          </a:xfrm>
          <a:prstGeom prst="rect">
            <a:avLst/>
          </a:prstGeom>
          <a:noFill/>
          <a:ln w="9525">
            <a:noFill/>
            <a:round/>
            <a:headEnd/>
            <a:tailEnd/>
          </a:ln>
          <a:effectLst/>
        </p:spPr>
      </p:pic>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Тема Office">
      <a:majorFont>
        <a:latin typeface="Arial"/>
        <a:ea typeface=""/>
        <a:cs typeface="Arial Unicode MS"/>
      </a:majorFont>
      <a:minorFont>
        <a:latin typeface="Arial"/>
        <a:ea typeface=""/>
        <a:cs typeface="Arial Unicode MS"/>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cs typeface="Arial Unicode MS" charset="0"/>
          </a:defRPr>
        </a:defPPr>
      </a:lstStyle>
    </a:lnDef>
  </a:objectDefaults>
  <a:extraClrSchemeLst>
    <a:extraClrScheme>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937</TotalTime>
  <Words>299</Words>
  <PresentationFormat>Произвольный</PresentationFormat>
  <Paragraphs>34</Paragraphs>
  <Slides>12</Slides>
  <Notes>12</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Times New Roman</vt:lpstr>
      <vt:lpstr>Arial</vt:lpstr>
      <vt:lpstr>Arial Unicode MS</vt:lpstr>
      <vt:lpstr>Тема Office</vt:lpstr>
      <vt:lpstr>Project presentation: I6Bureau(International interbank  investment bureau)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presentation: I6Bureau(International interbank  investment bureau) </dc:title>
  <cp:lastModifiedBy>Cat</cp:lastModifiedBy>
  <cp:revision>47</cp:revision>
  <cp:lastPrinted>1601-01-01T00:00:00Z</cp:lastPrinted>
  <dcterms:created xsi:type="dcterms:W3CDTF">2009-10-13T13:00:24Z</dcterms:created>
  <dcterms:modified xsi:type="dcterms:W3CDTF">2010-04-08T08:40:56Z</dcterms:modified>
</cp:coreProperties>
</file>