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5pPr>
    <a:lvl6pPr marL="2286000" algn="l" defTabSz="914400" rtl="0" eaLnBrk="1" latinLnBrk="0" hangingPunct="1">
      <a:defRPr kern="1200">
        <a:solidFill>
          <a:schemeClr val="tx1"/>
        </a:solidFill>
        <a:latin typeface="Arial" charset="0"/>
        <a:ea typeface="+mn-ea"/>
        <a:cs typeface="Arial Unicode MS" charset="0"/>
      </a:defRPr>
    </a:lvl6pPr>
    <a:lvl7pPr marL="2743200" algn="l" defTabSz="914400" rtl="0" eaLnBrk="1" latinLnBrk="0" hangingPunct="1">
      <a:defRPr kern="1200">
        <a:solidFill>
          <a:schemeClr val="tx1"/>
        </a:solidFill>
        <a:latin typeface="Arial" charset="0"/>
        <a:ea typeface="+mn-ea"/>
        <a:cs typeface="Arial Unicode MS" charset="0"/>
      </a:defRPr>
    </a:lvl7pPr>
    <a:lvl8pPr marL="3200400" algn="l" defTabSz="914400" rtl="0" eaLnBrk="1" latinLnBrk="0" hangingPunct="1">
      <a:defRPr kern="1200">
        <a:solidFill>
          <a:schemeClr val="tx1"/>
        </a:solidFill>
        <a:latin typeface="Arial" charset="0"/>
        <a:ea typeface="+mn-ea"/>
        <a:cs typeface="Arial Unicode MS" charset="0"/>
      </a:defRPr>
    </a:lvl8pPr>
    <a:lvl9pPr marL="3657600" algn="l" defTabSz="914400" rtl="0" eaLnBrk="1" latinLnBrk="0" hangingPunct="1">
      <a:defRPr kern="1200">
        <a:solidFill>
          <a:schemeClr val="tx1"/>
        </a:solidFill>
        <a:latin typeface="Arial" charset="0"/>
        <a:ea typeface="+mn-ea"/>
        <a:cs typeface="Arial Unicode M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55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p:cNvSpPr>
            <a:spLocks noGrp="1" noChangeArrowheads="1"/>
          </p:cNvSpPr>
          <p:nvPr>
            <p:ph type="sldImg"/>
          </p:nvPr>
        </p:nvSpPr>
        <p:spPr bwMode="auto">
          <a:xfrm>
            <a:off x="1106488" y="812800"/>
            <a:ext cx="5343525" cy="4006850"/>
          </a:xfrm>
          <a:prstGeom prst="rect">
            <a:avLst/>
          </a:prstGeom>
          <a:noFill/>
          <a:ln w="9525">
            <a:noFill/>
            <a:round/>
            <a:headEnd/>
            <a:tailEnd/>
          </a:ln>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ru-RU" noProof="0" smtClean="0"/>
          </a:p>
        </p:txBody>
      </p:sp>
      <p:sp>
        <p:nvSpPr>
          <p:cNvPr id="2051" name="Rectangle 3"/>
          <p:cNvSpPr>
            <a:spLocks noGrp="1" noChangeArrowheads="1"/>
          </p:cNvSpPr>
          <p:nvPr>
            <p:ph type="hdr"/>
          </p:nvPr>
        </p:nvSpPr>
        <p:spPr bwMode="auto">
          <a:xfrm>
            <a:off x="0"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smtClean="0">
                <a:solidFill>
                  <a:srgbClr val="000000"/>
                </a:solidFill>
                <a:latin typeface="Times New Roman" pitchFamily="16" charset="0"/>
              </a:defRPr>
            </a:lvl1pPr>
          </a:lstStyle>
          <a:p>
            <a:pPr>
              <a:defRPr/>
            </a:pPr>
            <a:endParaRPr lang="ru-RU"/>
          </a:p>
        </p:txBody>
      </p:sp>
      <p:sp>
        <p:nvSpPr>
          <p:cNvPr id="2052" name="Rectangle 4"/>
          <p:cNvSpPr>
            <a:spLocks noGrp="1" noChangeArrowheads="1"/>
          </p:cNvSpPr>
          <p:nvPr>
            <p:ph type="dt"/>
          </p:nvPr>
        </p:nvSpPr>
        <p:spPr bwMode="auto">
          <a:xfrm>
            <a:off x="4278313"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smtClean="0">
                <a:solidFill>
                  <a:srgbClr val="000000"/>
                </a:solidFill>
                <a:latin typeface="Times New Roman" pitchFamily="16" charset="0"/>
              </a:defRPr>
            </a:lvl1pPr>
          </a:lstStyle>
          <a:p>
            <a:pPr>
              <a:defRPr/>
            </a:pPr>
            <a:endParaRPr lang="ru-RU"/>
          </a:p>
        </p:txBody>
      </p:sp>
      <p:sp>
        <p:nvSpPr>
          <p:cNvPr id="2053" name="Rectangle 5"/>
          <p:cNvSpPr>
            <a:spLocks noGrp="1" noChangeArrowheads="1"/>
          </p:cNvSpPr>
          <p:nvPr>
            <p:ph type="ftr"/>
          </p:nvPr>
        </p:nvSpPr>
        <p:spPr bwMode="auto">
          <a:xfrm>
            <a:off x="0"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smtClean="0">
                <a:solidFill>
                  <a:srgbClr val="000000"/>
                </a:solidFill>
                <a:latin typeface="Times New Roman" pitchFamily="16" charset="0"/>
              </a:defRPr>
            </a:lvl1pPr>
          </a:lstStyle>
          <a:p>
            <a:pPr>
              <a:defRPr/>
            </a:pPr>
            <a:endParaRPr lang="ru-RU"/>
          </a:p>
        </p:txBody>
      </p:sp>
      <p:sp>
        <p:nvSpPr>
          <p:cNvPr id="2054" name="Rectangle 6"/>
          <p:cNvSpPr>
            <a:spLocks noGrp="1" noChangeArrowheads="1"/>
          </p:cNvSpPr>
          <p:nvPr>
            <p:ph type="sldNum"/>
          </p:nvPr>
        </p:nvSpPr>
        <p:spPr bwMode="auto">
          <a:xfrm>
            <a:off x="4278313"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smtClean="0">
                <a:solidFill>
                  <a:srgbClr val="000000"/>
                </a:solidFill>
                <a:latin typeface="Times New Roman" pitchFamily="16" charset="0"/>
              </a:defRPr>
            </a:lvl1pPr>
          </a:lstStyle>
          <a:p>
            <a:pPr>
              <a:defRPr/>
            </a:pPr>
            <a:fld id="{BFD21CBA-1AC1-4B8D-B391-65732D36276D}"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p:spPr>
        <p:txBody>
          <a:bodyPr/>
          <a:lstStyle/>
          <a:p>
            <a:fld id="{78D50B1E-F8CA-4DF5-B583-0F0A24DA723D}" type="slidenum">
              <a:rPr lang="ru-RU"/>
              <a:pPr/>
              <a:t>1</a:t>
            </a:fld>
            <a:endParaRPr lang="ru-RU"/>
          </a:p>
        </p:txBody>
      </p:sp>
      <p:sp>
        <p:nvSpPr>
          <p:cNvPr id="15363"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5364"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6"/>
          <p:cNvSpPr>
            <a:spLocks noGrp="1" noChangeArrowheads="1"/>
          </p:cNvSpPr>
          <p:nvPr>
            <p:ph type="sldNum" sz="quarter"/>
          </p:nvPr>
        </p:nvSpPr>
        <p:spPr>
          <a:noFill/>
        </p:spPr>
        <p:txBody>
          <a:bodyPr/>
          <a:lstStyle/>
          <a:p>
            <a:fld id="{0329B375-FBA1-4179-82CB-3160D5AD24BC}" type="slidenum">
              <a:rPr lang="ru-RU"/>
              <a:pPr/>
              <a:t>10</a:t>
            </a:fld>
            <a:endParaRPr lang="ru-RU"/>
          </a:p>
        </p:txBody>
      </p:sp>
      <p:sp>
        <p:nvSpPr>
          <p:cNvPr id="24579"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4580"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noFill/>
        </p:spPr>
        <p:txBody>
          <a:bodyPr/>
          <a:lstStyle/>
          <a:p>
            <a:fld id="{E4D1BFA2-642E-4BE0-BF67-3C7FEB3A79BB}" type="slidenum">
              <a:rPr lang="ru-RU"/>
              <a:pPr/>
              <a:t>11</a:t>
            </a:fld>
            <a:endParaRPr lang="ru-RU"/>
          </a:p>
        </p:txBody>
      </p:sp>
      <p:sp>
        <p:nvSpPr>
          <p:cNvPr id="25603"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5604"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6"/>
          <p:cNvSpPr>
            <a:spLocks noGrp="1" noChangeArrowheads="1"/>
          </p:cNvSpPr>
          <p:nvPr>
            <p:ph type="sldNum" sz="quarter"/>
          </p:nvPr>
        </p:nvSpPr>
        <p:spPr>
          <a:noFill/>
        </p:spPr>
        <p:txBody>
          <a:bodyPr/>
          <a:lstStyle/>
          <a:p>
            <a:fld id="{49689908-E675-4362-95F0-2BCF06024539}" type="slidenum">
              <a:rPr lang="ru-RU"/>
              <a:pPr/>
              <a:t>12</a:t>
            </a:fld>
            <a:endParaRPr lang="ru-RU"/>
          </a:p>
        </p:txBody>
      </p:sp>
      <p:sp>
        <p:nvSpPr>
          <p:cNvPr id="26627"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6628"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p:nvPr>
        </p:nvSpPr>
        <p:spPr>
          <a:noFill/>
        </p:spPr>
        <p:txBody>
          <a:bodyPr/>
          <a:lstStyle/>
          <a:p>
            <a:fld id="{5E873ADD-D044-421D-BEE5-B1260A0216CB}" type="slidenum">
              <a:rPr lang="ru-RU"/>
              <a:pPr/>
              <a:t>2</a:t>
            </a:fld>
            <a:endParaRPr lang="ru-RU"/>
          </a:p>
        </p:txBody>
      </p:sp>
      <p:sp>
        <p:nvSpPr>
          <p:cNvPr id="16387"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6388"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p:cNvSpPr>
            <a:spLocks noGrp="1" noChangeArrowheads="1"/>
          </p:cNvSpPr>
          <p:nvPr>
            <p:ph type="sldNum" sz="quarter"/>
          </p:nvPr>
        </p:nvSpPr>
        <p:spPr>
          <a:noFill/>
        </p:spPr>
        <p:txBody>
          <a:bodyPr/>
          <a:lstStyle/>
          <a:p>
            <a:fld id="{91CA2484-5F01-470E-AA57-FF5F95E84EF1}" type="slidenum">
              <a:rPr lang="ru-RU"/>
              <a:pPr/>
              <a:t>3</a:t>
            </a:fld>
            <a:endParaRPr lang="ru-RU"/>
          </a:p>
        </p:txBody>
      </p:sp>
      <p:sp>
        <p:nvSpPr>
          <p:cNvPr id="17411"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7412"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6"/>
          <p:cNvSpPr>
            <a:spLocks noGrp="1" noChangeArrowheads="1"/>
          </p:cNvSpPr>
          <p:nvPr>
            <p:ph type="sldNum" sz="quarter"/>
          </p:nvPr>
        </p:nvSpPr>
        <p:spPr>
          <a:noFill/>
        </p:spPr>
        <p:txBody>
          <a:bodyPr/>
          <a:lstStyle/>
          <a:p>
            <a:fld id="{9D1E508A-311A-4DF9-91E3-AE2724A0D957}" type="slidenum">
              <a:rPr lang="ru-RU"/>
              <a:pPr/>
              <a:t>4</a:t>
            </a:fld>
            <a:endParaRPr lang="ru-RU"/>
          </a:p>
        </p:txBody>
      </p:sp>
      <p:sp>
        <p:nvSpPr>
          <p:cNvPr id="18435"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8436"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p:cNvSpPr>
            <a:spLocks noGrp="1" noChangeArrowheads="1"/>
          </p:cNvSpPr>
          <p:nvPr>
            <p:ph type="sldNum" sz="quarter"/>
          </p:nvPr>
        </p:nvSpPr>
        <p:spPr>
          <a:noFill/>
        </p:spPr>
        <p:txBody>
          <a:bodyPr/>
          <a:lstStyle/>
          <a:p>
            <a:fld id="{C6FB9198-B887-4AEB-8441-572C405F7859}" type="slidenum">
              <a:rPr lang="ru-RU"/>
              <a:pPr/>
              <a:t>5</a:t>
            </a:fld>
            <a:endParaRPr lang="ru-RU"/>
          </a:p>
        </p:txBody>
      </p:sp>
      <p:sp>
        <p:nvSpPr>
          <p:cNvPr id="19459"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9460"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p:spPr>
        <p:txBody>
          <a:bodyPr/>
          <a:lstStyle/>
          <a:p>
            <a:fld id="{2A274E10-0DF4-49BB-B324-A5461F95CBBE}" type="slidenum">
              <a:rPr lang="ru-RU"/>
              <a:pPr/>
              <a:t>6</a:t>
            </a:fld>
            <a:endParaRPr lang="ru-RU"/>
          </a:p>
        </p:txBody>
      </p:sp>
      <p:sp>
        <p:nvSpPr>
          <p:cNvPr id="20483"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0484"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p:spPr>
        <p:txBody>
          <a:bodyPr/>
          <a:lstStyle/>
          <a:p>
            <a:fld id="{A649963B-D622-4A34-B8BC-73D3E8661C10}" type="slidenum">
              <a:rPr lang="ru-RU"/>
              <a:pPr/>
              <a:t>7</a:t>
            </a:fld>
            <a:endParaRPr lang="ru-RU"/>
          </a:p>
        </p:txBody>
      </p:sp>
      <p:sp>
        <p:nvSpPr>
          <p:cNvPr id="21507"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1508"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6"/>
          <p:cNvSpPr>
            <a:spLocks noGrp="1" noChangeArrowheads="1"/>
          </p:cNvSpPr>
          <p:nvPr>
            <p:ph type="sldNum" sz="quarter"/>
          </p:nvPr>
        </p:nvSpPr>
        <p:spPr>
          <a:noFill/>
        </p:spPr>
        <p:txBody>
          <a:bodyPr/>
          <a:lstStyle/>
          <a:p>
            <a:fld id="{0DE9A442-77E6-4CC0-9A9A-1A43577F13EF}" type="slidenum">
              <a:rPr lang="ru-RU"/>
              <a:pPr/>
              <a:t>8</a:t>
            </a:fld>
            <a:endParaRPr lang="ru-RU"/>
          </a:p>
        </p:txBody>
      </p:sp>
      <p:sp>
        <p:nvSpPr>
          <p:cNvPr id="22531"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2532"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p:spPr>
        <p:txBody>
          <a:bodyPr/>
          <a:lstStyle/>
          <a:p>
            <a:fld id="{CF456421-25D8-4738-A1F4-A5B60609B141}" type="slidenum">
              <a:rPr lang="ru-RU"/>
              <a:pPr/>
              <a:t>9</a:t>
            </a:fld>
            <a:endParaRPr lang="ru-RU"/>
          </a:p>
        </p:txBody>
      </p:sp>
      <p:sp>
        <p:nvSpPr>
          <p:cNvPr id="23555"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3556" name="Rectangle 2"/>
          <p:cNvSpPr txBox="1">
            <a:spLocks noChangeArrowheads="1"/>
          </p:cNvSpPr>
          <p:nvPr>
            <p:ph type="body" idx="1"/>
          </p:nvPr>
        </p:nvSpPr>
        <p:spPr>
          <a:xfrm>
            <a:off x="755650" y="5078413"/>
            <a:ext cx="6048375" cy="4811712"/>
          </a:xfrm>
          <a:noFill/>
          <a:ln/>
        </p:spPr>
        <p:txBody>
          <a:bodyPr wrap="none" anchor="ctr"/>
          <a:lstStyle/>
          <a:p>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pPr>
              <a:defRPr/>
            </a:pPr>
            <a:fld id="{69AEB017-3FF6-4A7C-89F4-7C921A329D7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pPr>
              <a:defRPr/>
            </a:pPr>
            <a:fld id="{9CB5A5E8-A832-4185-A74A-34C25F25C12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05675" y="301625"/>
            <a:ext cx="2266950" cy="64547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03238" y="301625"/>
            <a:ext cx="6650037" cy="64547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pPr>
              <a:defRPr/>
            </a:pPr>
            <a:fld id="{E23F4D6B-AB3B-4BEA-923A-9F9009DC0742}"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301625"/>
            <a:ext cx="9069387" cy="126047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503238" y="1768475"/>
            <a:ext cx="4457700" cy="49879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13338" y="1768475"/>
            <a:ext cx="4459287" cy="49879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3"/>
          <p:cNvSpPr>
            <a:spLocks noGrp="1" noChangeArrowheads="1"/>
          </p:cNvSpPr>
          <p:nvPr>
            <p:ph type="dt" idx="10"/>
          </p:nvPr>
        </p:nvSpPr>
        <p:spPr>
          <a:ln/>
        </p:spPr>
        <p:txBody>
          <a:bodyPr/>
          <a:lstStyle>
            <a:lvl1pPr>
              <a:defRPr/>
            </a:lvl1pPr>
          </a:lstStyle>
          <a:p>
            <a:pPr>
              <a:defRPr/>
            </a:pPr>
            <a:endParaRPr lang="ru-RU"/>
          </a:p>
        </p:txBody>
      </p:sp>
      <p:sp>
        <p:nvSpPr>
          <p:cNvPr id="6" name="Rectangle 4"/>
          <p:cNvSpPr>
            <a:spLocks noGrp="1" noChangeArrowheads="1"/>
          </p:cNvSpPr>
          <p:nvPr>
            <p:ph type="ftr" idx="11"/>
          </p:nvPr>
        </p:nvSpPr>
        <p:spPr>
          <a:ln/>
        </p:spPr>
        <p:txBody>
          <a:bodyPr/>
          <a:lstStyle>
            <a:lvl1pPr>
              <a:defRPr/>
            </a:lvl1pPr>
          </a:lstStyle>
          <a:p>
            <a:pPr>
              <a:defRPr/>
            </a:pPr>
            <a:endParaRPr lang="ru-RU"/>
          </a:p>
        </p:txBody>
      </p:sp>
      <p:sp>
        <p:nvSpPr>
          <p:cNvPr id="7" name="Rectangle 5"/>
          <p:cNvSpPr>
            <a:spLocks noGrp="1" noChangeArrowheads="1"/>
          </p:cNvSpPr>
          <p:nvPr>
            <p:ph type="sldNum" idx="12"/>
          </p:nvPr>
        </p:nvSpPr>
        <p:spPr>
          <a:ln/>
        </p:spPr>
        <p:txBody>
          <a:bodyPr/>
          <a:lstStyle>
            <a:lvl1pPr>
              <a:defRPr/>
            </a:lvl1pPr>
          </a:lstStyle>
          <a:p>
            <a:pPr>
              <a:defRPr/>
            </a:pPr>
            <a:fld id="{F3C3FA0D-ADC7-4F65-A7DF-F42B618D71E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pPr>
              <a:defRPr/>
            </a:pPr>
            <a:fld id="{7D333E02-0E5C-4F02-AA49-CB9988B6F7B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pPr>
              <a:defRPr/>
            </a:pPr>
            <a:fld id="{44F7B9D6-44C0-410E-A337-F2B5582327A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3"/>
          <p:cNvSpPr>
            <a:spLocks noGrp="1" noChangeArrowheads="1"/>
          </p:cNvSpPr>
          <p:nvPr>
            <p:ph type="dt" idx="10"/>
          </p:nvPr>
        </p:nvSpPr>
        <p:spPr>
          <a:ln/>
        </p:spPr>
        <p:txBody>
          <a:bodyPr/>
          <a:lstStyle>
            <a:lvl1pPr>
              <a:defRPr/>
            </a:lvl1pPr>
          </a:lstStyle>
          <a:p>
            <a:pPr>
              <a:defRPr/>
            </a:pPr>
            <a:endParaRPr lang="ru-RU"/>
          </a:p>
        </p:txBody>
      </p:sp>
      <p:sp>
        <p:nvSpPr>
          <p:cNvPr id="6" name="Rectangle 4"/>
          <p:cNvSpPr>
            <a:spLocks noGrp="1" noChangeArrowheads="1"/>
          </p:cNvSpPr>
          <p:nvPr>
            <p:ph type="ftr" idx="11"/>
          </p:nvPr>
        </p:nvSpPr>
        <p:spPr>
          <a:ln/>
        </p:spPr>
        <p:txBody>
          <a:bodyPr/>
          <a:lstStyle>
            <a:lvl1pPr>
              <a:defRPr/>
            </a:lvl1pPr>
          </a:lstStyle>
          <a:p>
            <a:pPr>
              <a:defRPr/>
            </a:pPr>
            <a:endParaRPr lang="ru-RU"/>
          </a:p>
        </p:txBody>
      </p:sp>
      <p:sp>
        <p:nvSpPr>
          <p:cNvPr id="7" name="Rectangle 5"/>
          <p:cNvSpPr>
            <a:spLocks noGrp="1" noChangeArrowheads="1"/>
          </p:cNvSpPr>
          <p:nvPr>
            <p:ph type="sldNum" idx="12"/>
          </p:nvPr>
        </p:nvSpPr>
        <p:spPr>
          <a:ln/>
        </p:spPr>
        <p:txBody>
          <a:bodyPr/>
          <a:lstStyle>
            <a:lvl1pPr>
              <a:defRPr/>
            </a:lvl1pPr>
          </a:lstStyle>
          <a:p>
            <a:pPr>
              <a:defRPr/>
            </a:pPr>
            <a:fld id="{A84DA096-CC66-46FB-AD68-427E2A15B07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3"/>
          <p:cNvSpPr>
            <a:spLocks noGrp="1" noChangeArrowheads="1"/>
          </p:cNvSpPr>
          <p:nvPr>
            <p:ph type="dt" idx="10"/>
          </p:nvPr>
        </p:nvSpPr>
        <p:spPr>
          <a:ln/>
        </p:spPr>
        <p:txBody>
          <a:bodyPr/>
          <a:lstStyle>
            <a:lvl1pPr>
              <a:defRPr/>
            </a:lvl1pPr>
          </a:lstStyle>
          <a:p>
            <a:pPr>
              <a:defRPr/>
            </a:pPr>
            <a:endParaRPr lang="ru-RU"/>
          </a:p>
        </p:txBody>
      </p:sp>
      <p:sp>
        <p:nvSpPr>
          <p:cNvPr id="8" name="Rectangle 4"/>
          <p:cNvSpPr>
            <a:spLocks noGrp="1" noChangeArrowheads="1"/>
          </p:cNvSpPr>
          <p:nvPr>
            <p:ph type="ftr" idx="11"/>
          </p:nvPr>
        </p:nvSpPr>
        <p:spPr>
          <a:ln/>
        </p:spPr>
        <p:txBody>
          <a:bodyPr/>
          <a:lstStyle>
            <a:lvl1pPr>
              <a:defRPr/>
            </a:lvl1pPr>
          </a:lstStyle>
          <a:p>
            <a:pPr>
              <a:defRPr/>
            </a:pPr>
            <a:endParaRPr lang="ru-RU"/>
          </a:p>
        </p:txBody>
      </p:sp>
      <p:sp>
        <p:nvSpPr>
          <p:cNvPr id="9" name="Rectangle 5"/>
          <p:cNvSpPr>
            <a:spLocks noGrp="1" noChangeArrowheads="1"/>
          </p:cNvSpPr>
          <p:nvPr>
            <p:ph type="sldNum" idx="12"/>
          </p:nvPr>
        </p:nvSpPr>
        <p:spPr>
          <a:ln/>
        </p:spPr>
        <p:txBody>
          <a:bodyPr/>
          <a:lstStyle>
            <a:lvl1pPr>
              <a:defRPr/>
            </a:lvl1pPr>
          </a:lstStyle>
          <a:p>
            <a:pPr>
              <a:defRPr/>
            </a:pPr>
            <a:fld id="{6971ABD8-AEAD-4043-AADD-280B8F269CA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3"/>
          <p:cNvSpPr>
            <a:spLocks noGrp="1" noChangeArrowheads="1"/>
          </p:cNvSpPr>
          <p:nvPr>
            <p:ph type="dt" idx="10"/>
          </p:nvPr>
        </p:nvSpPr>
        <p:spPr>
          <a:ln/>
        </p:spPr>
        <p:txBody>
          <a:bodyPr/>
          <a:lstStyle>
            <a:lvl1pPr>
              <a:defRPr/>
            </a:lvl1pPr>
          </a:lstStyle>
          <a:p>
            <a:pPr>
              <a:defRPr/>
            </a:pPr>
            <a:endParaRPr lang="ru-RU"/>
          </a:p>
        </p:txBody>
      </p:sp>
      <p:sp>
        <p:nvSpPr>
          <p:cNvPr id="4" name="Rectangle 4"/>
          <p:cNvSpPr>
            <a:spLocks noGrp="1" noChangeArrowheads="1"/>
          </p:cNvSpPr>
          <p:nvPr>
            <p:ph type="ftr" idx="11"/>
          </p:nvPr>
        </p:nvSpPr>
        <p:spPr>
          <a:ln/>
        </p:spPr>
        <p:txBody>
          <a:bodyPr/>
          <a:lstStyle>
            <a:lvl1pPr>
              <a:defRPr/>
            </a:lvl1pPr>
          </a:lstStyle>
          <a:p>
            <a:pPr>
              <a:defRPr/>
            </a:pPr>
            <a:endParaRPr lang="ru-RU"/>
          </a:p>
        </p:txBody>
      </p:sp>
      <p:sp>
        <p:nvSpPr>
          <p:cNvPr id="5" name="Rectangle 5"/>
          <p:cNvSpPr>
            <a:spLocks noGrp="1" noChangeArrowheads="1"/>
          </p:cNvSpPr>
          <p:nvPr>
            <p:ph type="sldNum" idx="12"/>
          </p:nvPr>
        </p:nvSpPr>
        <p:spPr>
          <a:ln/>
        </p:spPr>
        <p:txBody>
          <a:bodyPr/>
          <a:lstStyle>
            <a:lvl1pPr>
              <a:defRPr/>
            </a:lvl1pPr>
          </a:lstStyle>
          <a:p>
            <a:pPr>
              <a:defRPr/>
            </a:pPr>
            <a:fld id="{5601F12B-2C53-4944-BA7B-B36A6939F6B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ru-RU"/>
          </a:p>
        </p:txBody>
      </p:sp>
      <p:sp>
        <p:nvSpPr>
          <p:cNvPr id="3" name="Rectangle 4"/>
          <p:cNvSpPr>
            <a:spLocks noGrp="1" noChangeArrowheads="1"/>
          </p:cNvSpPr>
          <p:nvPr>
            <p:ph type="ftr" idx="11"/>
          </p:nvPr>
        </p:nvSpPr>
        <p:spPr>
          <a:ln/>
        </p:spPr>
        <p:txBody>
          <a:bodyPr/>
          <a:lstStyle>
            <a:lvl1pPr>
              <a:defRPr/>
            </a:lvl1pPr>
          </a:lstStyle>
          <a:p>
            <a:pPr>
              <a:defRPr/>
            </a:pPr>
            <a:endParaRPr lang="ru-RU"/>
          </a:p>
        </p:txBody>
      </p:sp>
      <p:sp>
        <p:nvSpPr>
          <p:cNvPr id="4" name="Rectangle 5"/>
          <p:cNvSpPr>
            <a:spLocks noGrp="1" noChangeArrowheads="1"/>
          </p:cNvSpPr>
          <p:nvPr>
            <p:ph type="sldNum" idx="12"/>
          </p:nvPr>
        </p:nvSpPr>
        <p:spPr>
          <a:ln/>
        </p:spPr>
        <p:txBody>
          <a:bodyPr/>
          <a:lstStyle>
            <a:lvl1pPr>
              <a:defRPr/>
            </a:lvl1pPr>
          </a:lstStyle>
          <a:p>
            <a:pPr>
              <a:defRPr/>
            </a:pPr>
            <a:fld id="{A8E02A9B-AAAE-4D9D-B630-FCF12F22B0A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
          <p:cNvSpPr>
            <a:spLocks noGrp="1" noChangeArrowheads="1"/>
          </p:cNvSpPr>
          <p:nvPr>
            <p:ph type="dt" idx="10"/>
          </p:nvPr>
        </p:nvSpPr>
        <p:spPr>
          <a:ln/>
        </p:spPr>
        <p:txBody>
          <a:bodyPr/>
          <a:lstStyle>
            <a:lvl1pPr>
              <a:defRPr/>
            </a:lvl1pPr>
          </a:lstStyle>
          <a:p>
            <a:pPr>
              <a:defRPr/>
            </a:pPr>
            <a:endParaRPr lang="ru-RU"/>
          </a:p>
        </p:txBody>
      </p:sp>
      <p:sp>
        <p:nvSpPr>
          <p:cNvPr id="6" name="Rectangle 4"/>
          <p:cNvSpPr>
            <a:spLocks noGrp="1" noChangeArrowheads="1"/>
          </p:cNvSpPr>
          <p:nvPr>
            <p:ph type="ftr" idx="11"/>
          </p:nvPr>
        </p:nvSpPr>
        <p:spPr>
          <a:ln/>
        </p:spPr>
        <p:txBody>
          <a:bodyPr/>
          <a:lstStyle>
            <a:lvl1pPr>
              <a:defRPr/>
            </a:lvl1pPr>
          </a:lstStyle>
          <a:p>
            <a:pPr>
              <a:defRPr/>
            </a:pPr>
            <a:endParaRPr lang="ru-RU"/>
          </a:p>
        </p:txBody>
      </p:sp>
      <p:sp>
        <p:nvSpPr>
          <p:cNvPr id="7" name="Rectangle 5"/>
          <p:cNvSpPr>
            <a:spLocks noGrp="1" noChangeArrowheads="1"/>
          </p:cNvSpPr>
          <p:nvPr>
            <p:ph type="sldNum" idx="12"/>
          </p:nvPr>
        </p:nvSpPr>
        <p:spPr>
          <a:ln/>
        </p:spPr>
        <p:txBody>
          <a:bodyPr/>
          <a:lstStyle>
            <a:lvl1pPr>
              <a:defRPr/>
            </a:lvl1pPr>
          </a:lstStyle>
          <a:p>
            <a:pPr>
              <a:defRPr/>
            </a:pPr>
            <a:fld id="{904C2EBD-5D0D-4D62-89DB-4CFC271488F3}"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
          <p:cNvSpPr>
            <a:spLocks noGrp="1" noChangeArrowheads="1"/>
          </p:cNvSpPr>
          <p:nvPr>
            <p:ph type="dt" idx="10"/>
          </p:nvPr>
        </p:nvSpPr>
        <p:spPr>
          <a:ln/>
        </p:spPr>
        <p:txBody>
          <a:bodyPr/>
          <a:lstStyle>
            <a:lvl1pPr>
              <a:defRPr/>
            </a:lvl1pPr>
          </a:lstStyle>
          <a:p>
            <a:pPr>
              <a:defRPr/>
            </a:pPr>
            <a:endParaRPr lang="ru-RU"/>
          </a:p>
        </p:txBody>
      </p:sp>
      <p:sp>
        <p:nvSpPr>
          <p:cNvPr id="6" name="Rectangle 4"/>
          <p:cNvSpPr>
            <a:spLocks noGrp="1" noChangeArrowheads="1"/>
          </p:cNvSpPr>
          <p:nvPr>
            <p:ph type="ftr" idx="11"/>
          </p:nvPr>
        </p:nvSpPr>
        <p:spPr>
          <a:ln/>
        </p:spPr>
        <p:txBody>
          <a:bodyPr/>
          <a:lstStyle>
            <a:lvl1pPr>
              <a:defRPr/>
            </a:lvl1pPr>
          </a:lstStyle>
          <a:p>
            <a:pPr>
              <a:defRPr/>
            </a:pPr>
            <a:endParaRPr lang="ru-RU"/>
          </a:p>
        </p:txBody>
      </p:sp>
      <p:sp>
        <p:nvSpPr>
          <p:cNvPr id="7" name="Rectangle 5"/>
          <p:cNvSpPr>
            <a:spLocks noGrp="1" noChangeArrowheads="1"/>
          </p:cNvSpPr>
          <p:nvPr>
            <p:ph type="sldNum" idx="12"/>
          </p:nvPr>
        </p:nvSpPr>
        <p:spPr>
          <a:ln/>
        </p:spPr>
        <p:txBody>
          <a:bodyPr/>
          <a:lstStyle>
            <a:lvl1pPr>
              <a:defRPr/>
            </a:lvl1pPr>
          </a:lstStyle>
          <a:p>
            <a:pPr>
              <a:defRPr/>
            </a:pPr>
            <a:fld id="{3FEBD2CB-45F5-41CA-8D55-1CF583F8C90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6047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Для правки текста заголовка щелкните мышью</a:t>
            </a:r>
          </a:p>
        </p:txBody>
      </p:sp>
      <p:sp>
        <p:nvSpPr>
          <p:cNvPr id="1027" name="Rectangle 2"/>
          <p:cNvSpPr>
            <a:spLocks noGrp="1" noChangeArrowheads="1"/>
          </p:cNvSpPr>
          <p:nvPr>
            <p:ph type="body" idx="1"/>
          </p:nvPr>
        </p:nvSpPr>
        <p:spPr bwMode="auto">
          <a:xfrm>
            <a:off x="503238" y="1768475"/>
            <a:ext cx="9069387" cy="4987925"/>
          </a:xfrm>
          <a:prstGeom prst="rect">
            <a:avLst/>
          </a:prstGeom>
          <a:noFill/>
          <a:ln w="9525">
            <a:noFill/>
            <a:round/>
            <a:headEnd/>
            <a:tailEnd/>
          </a:ln>
        </p:spPr>
        <p:txBody>
          <a:bodyPr vert="horz" wrap="square" lIns="0" tIns="28224" rIns="0" bIns="0" numCol="1" anchor="t" anchorCtr="0" compatLnSpc="1">
            <a:prstTxWarp prst="textNoShape">
              <a:avLst/>
            </a:prstTxWarp>
          </a:bodyPr>
          <a:lstStyle/>
          <a:p>
            <a:pPr lvl="0"/>
            <a:r>
              <a:rPr lang="en-GB" smtClean="0"/>
              <a:t>Для правки структуры щелкните мышью</a:t>
            </a:r>
          </a:p>
          <a:p>
            <a:pPr lvl="1"/>
            <a:r>
              <a:rPr lang="en-GB" smtClean="0"/>
              <a:t>Второй уровень структуры</a:t>
            </a:r>
          </a:p>
          <a:p>
            <a:pPr lvl="2"/>
            <a:r>
              <a:rPr lang="en-GB" smtClean="0"/>
              <a:t>Третий уровень структуры</a:t>
            </a:r>
          </a:p>
          <a:p>
            <a:pPr lvl="3"/>
            <a:r>
              <a:rPr lang="en-GB" smtClean="0"/>
              <a:t>Четвертый уровень структуры</a:t>
            </a:r>
          </a:p>
          <a:p>
            <a:pPr lvl="4"/>
            <a:r>
              <a:rPr lang="en-GB" smtClean="0"/>
              <a:t>Пятый уровень структуры</a:t>
            </a:r>
          </a:p>
          <a:p>
            <a:pPr lvl="4"/>
            <a:r>
              <a:rPr lang="en-GB" smtClean="0"/>
              <a:t>Шестой уровень структуры</a:t>
            </a:r>
          </a:p>
          <a:p>
            <a:pPr lvl="4"/>
            <a:r>
              <a:rPr lang="en-GB" smtClean="0"/>
              <a:t>Седьмой уровень структуры</a:t>
            </a:r>
          </a:p>
          <a:p>
            <a:pPr lvl="4"/>
            <a:r>
              <a:rPr lang="en-GB" smtClean="0"/>
              <a:t>Восьмой уровень структуры</a:t>
            </a:r>
          </a:p>
          <a:p>
            <a:pPr lvl="4"/>
            <a:r>
              <a:rPr lang="en-GB" smtClean="0"/>
              <a:t>Девятый уровень структуры</a:t>
            </a:r>
          </a:p>
        </p:txBody>
      </p:sp>
      <p:sp>
        <p:nvSpPr>
          <p:cNvPr id="2" name="Rectangle 3"/>
          <p:cNvSpPr>
            <a:spLocks noGrp="1" noChangeArrowheads="1"/>
          </p:cNvSpPr>
          <p:nvPr>
            <p:ph type="dt"/>
          </p:nvPr>
        </p:nvSpPr>
        <p:spPr bwMode="auto">
          <a:xfrm>
            <a:off x="50323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smtClean="0">
                <a:solidFill>
                  <a:srgbClr val="000000"/>
                </a:solidFill>
                <a:latin typeface="Times New Roman" pitchFamily="16" charset="0"/>
              </a:defRPr>
            </a:lvl1pPr>
          </a:lstStyle>
          <a:p>
            <a:pPr>
              <a:defRPr/>
            </a:pPr>
            <a:endParaRPr lang="ru-RU"/>
          </a:p>
        </p:txBody>
      </p:sp>
      <p:sp>
        <p:nvSpPr>
          <p:cNvPr id="1028" name="Rectangle 4"/>
          <p:cNvSpPr>
            <a:spLocks noGrp="1" noChangeArrowheads="1"/>
          </p:cNvSpPr>
          <p:nvPr>
            <p:ph type="ftr"/>
          </p:nvPr>
        </p:nvSpPr>
        <p:spPr bwMode="auto">
          <a:xfrm>
            <a:off x="3448050" y="6886575"/>
            <a:ext cx="3194050"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smtClean="0">
                <a:solidFill>
                  <a:srgbClr val="000000"/>
                </a:solidFill>
                <a:latin typeface="Times New Roman" pitchFamily="16" charset="0"/>
              </a:defRPr>
            </a:lvl1pPr>
          </a:lstStyle>
          <a:p>
            <a:pPr>
              <a:defRPr/>
            </a:pPr>
            <a:endParaRPr lang="ru-RU"/>
          </a:p>
        </p:txBody>
      </p:sp>
      <p:sp>
        <p:nvSpPr>
          <p:cNvPr id="1029" name="Rectangle 5"/>
          <p:cNvSpPr>
            <a:spLocks noGrp="1" noChangeArrowheads="1"/>
          </p:cNvSpPr>
          <p:nvPr>
            <p:ph type="sldNum"/>
          </p:nvPr>
        </p:nvSpPr>
        <p:spPr bwMode="auto">
          <a:xfrm>
            <a:off x="722788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smtClean="0">
                <a:solidFill>
                  <a:srgbClr val="000000"/>
                </a:solidFill>
                <a:latin typeface="Times New Roman" pitchFamily="16" charset="0"/>
              </a:defRPr>
            </a:lvl1pPr>
          </a:lstStyle>
          <a:p>
            <a:pPr>
              <a:defRPr/>
            </a:pPr>
            <a:fld id="{8E63E011-E9E7-4278-8D44-8E4CEF548A7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ctr" defTabSz="449263" rtl="0" fontAlgn="base">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2pPr>
      <a:lvl3pPr algn="ctr" defTabSz="449263" rtl="0" fontAlgn="base">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3pPr>
      <a:lvl4pPr algn="ctr" defTabSz="449263" rtl="0" fontAlgn="base">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4pPr>
      <a:lvl5pPr algn="ctr" defTabSz="449263" rtl="0" fontAlgn="base">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5pPr>
      <a:lvl6pPr marL="25146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6pPr>
      <a:lvl7pPr marL="29718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7pPr>
      <a:lvl8pPr marL="34290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8pPr>
      <a:lvl9pPr marL="38862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9pPr>
    </p:titleStyle>
    <p:bodyStyle>
      <a:lvl1pPr marL="342900" indent="-342900" algn="l" defTabSz="449263" rtl="0" fontAlgn="base">
        <a:lnSpc>
          <a:spcPct val="93000"/>
        </a:lnSpc>
        <a:spcBef>
          <a:spcPct val="0"/>
        </a:spcBef>
        <a:spcAft>
          <a:spcPts val="1425"/>
        </a:spcAft>
        <a:buClr>
          <a:srgbClr val="000000"/>
        </a:buClr>
        <a:buSzPct val="100000"/>
        <a:buFont typeface="Times New Roman" pitchFamily="16" charset="0"/>
        <a:buChar char="•"/>
        <a:defRPr sz="3200">
          <a:solidFill>
            <a:srgbClr val="000000"/>
          </a:solidFill>
          <a:latin typeface="+mn-lt"/>
          <a:ea typeface="+mn-ea"/>
          <a:cs typeface="+mn-cs"/>
        </a:defRPr>
      </a:lvl1pPr>
      <a:lvl2pPr marL="742950" indent="-285750" algn="l" defTabSz="449263" rtl="0" fontAlgn="base">
        <a:lnSpc>
          <a:spcPct val="93000"/>
        </a:lnSpc>
        <a:spcBef>
          <a:spcPct val="0"/>
        </a:spcBef>
        <a:spcAft>
          <a:spcPts val="1138"/>
        </a:spcAft>
        <a:buClr>
          <a:srgbClr val="000000"/>
        </a:buClr>
        <a:buSzPct val="100000"/>
        <a:buFont typeface="Times New Roman" pitchFamily="16" charset="0"/>
        <a:buChar char="–"/>
        <a:defRPr sz="2800">
          <a:solidFill>
            <a:srgbClr val="000000"/>
          </a:solidFill>
          <a:latin typeface="+mn-lt"/>
          <a:cs typeface="+mn-cs"/>
        </a:defRPr>
      </a:lvl2pPr>
      <a:lvl3pPr marL="1143000" indent="-228600" algn="l" defTabSz="449263" rtl="0" fontAlgn="base">
        <a:lnSpc>
          <a:spcPct val="93000"/>
        </a:lnSpc>
        <a:spcBef>
          <a:spcPct val="0"/>
        </a:spcBef>
        <a:spcAft>
          <a:spcPts val="850"/>
        </a:spcAft>
        <a:buClr>
          <a:srgbClr val="000000"/>
        </a:buClr>
        <a:buSzPct val="100000"/>
        <a:buFont typeface="Times New Roman" pitchFamily="16" charset="0"/>
        <a:buChar char="•"/>
        <a:defRPr sz="2400">
          <a:solidFill>
            <a:srgbClr val="000000"/>
          </a:solidFill>
          <a:latin typeface="+mn-lt"/>
          <a:cs typeface="+mn-cs"/>
        </a:defRPr>
      </a:lvl3pPr>
      <a:lvl4pPr marL="1600200" indent="-228600" algn="l" defTabSz="449263" rtl="0" fontAlgn="base">
        <a:lnSpc>
          <a:spcPct val="93000"/>
        </a:lnSpc>
        <a:spcBef>
          <a:spcPct val="0"/>
        </a:spcBef>
        <a:spcAft>
          <a:spcPts val="575"/>
        </a:spcAft>
        <a:buClr>
          <a:srgbClr val="000000"/>
        </a:buClr>
        <a:buSzPct val="100000"/>
        <a:buFont typeface="Times New Roman" pitchFamily="16" charset="0"/>
        <a:buChar char="–"/>
        <a:defRPr sz="2000">
          <a:solidFill>
            <a:srgbClr val="000000"/>
          </a:solidFill>
          <a:latin typeface="+mn-lt"/>
          <a:cs typeface="+mn-cs"/>
        </a:defRPr>
      </a:lvl4pPr>
      <a:lvl5pPr marL="2057400" indent="-228600" algn="l" defTabSz="449263" rtl="0" fontAlgn="base">
        <a:lnSpc>
          <a:spcPct val="93000"/>
        </a:lnSpc>
        <a:spcBef>
          <a:spcPct val="0"/>
        </a:spcBef>
        <a:spcAft>
          <a:spcPts val="288"/>
        </a:spcAft>
        <a:buClr>
          <a:srgbClr val="000000"/>
        </a:buClr>
        <a:buSzPct val="100000"/>
        <a:buFont typeface="Times New Roman" pitchFamily="16" charset="0"/>
        <a:buChar char="»"/>
        <a:defRPr sz="2000">
          <a:solidFill>
            <a:srgbClr val="000000"/>
          </a:solidFill>
          <a:latin typeface="+mn-lt"/>
          <a:cs typeface="+mn-cs"/>
        </a:defRPr>
      </a:lvl5pPr>
      <a:lvl6pPr marL="25146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3"/>
          <a:srcRect/>
          <a:stretch>
            <a:fillRect/>
          </a:stretch>
        </p:blipFill>
        <p:spPr bwMode="auto">
          <a:xfrm>
            <a:off x="187325" y="395288"/>
            <a:ext cx="9532938" cy="11112"/>
          </a:xfrm>
          <a:prstGeom prst="rect">
            <a:avLst/>
          </a:prstGeom>
          <a:noFill/>
          <a:ln w="9525">
            <a:noFill/>
            <a:round/>
            <a:headEnd/>
            <a:tailEnd/>
          </a:ln>
        </p:spPr>
      </p:pic>
      <p:pic>
        <p:nvPicPr>
          <p:cNvPr id="2051" name="Picture 2"/>
          <p:cNvPicPr>
            <a:picLocks noChangeAspect="1" noChangeArrowheads="1"/>
          </p:cNvPicPr>
          <p:nvPr/>
        </p:nvPicPr>
        <p:blipFill>
          <a:blip r:embed="rId3"/>
          <a:srcRect/>
          <a:stretch>
            <a:fillRect/>
          </a:stretch>
        </p:blipFill>
        <p:spPr bwMode="auto">
          <a:xfrm>
            <a:off x="187325" y="7188200"/>
            <a:ext cx="9532938" cy="11113"/>
          </a:xfrm>
          <a:prstGeom prst="rect">
            <a:avLst/>
          </a:prstGeom>
          <a:noFill/>
          <a:ln w="9525">
            <a:noFill/>
            <a:round/>
            <a:headEnd/>
            <a:tailEnd/>
          </a:ln>
        </p:spPr>
      </p:pic>
      <p:sp>
        <p:nvSpPr>
          <p:cNvPr id="2052" name="Rectangle 3"/>
          <p:cNvSpPr>
            <a:spLocks noGrp="1" noChangeArrowheads="1"/>
          </p:cNvSpPr>
          <p:nvPr>
            <p:ph type="title"/>
          </p:nvPr>
        </p:nvSpPr>
        <p:spPr>
          <a:xfrm>
            <a:off x="468313" y="2389188"/>
            <a:ext cx="9070975" cy="3190875"/>
          </a:xfrm>
        </p:spPr>
        <p:txBody>
          <a:bodyPr tIns="28224"/>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ru-RU" sz="3200" smtClean="0"/>
              <a:t>Презентация проекта:</a:t>
            </a:r>
            <a:br>
              <a:rPr lang="ru-RU" sz="3200" smtClean="0"/>
            </a:br>
            <a:r>
              <a:rPr lang="ru-RU" sz="3200" smtClean="0"/>
              <a:t>I6BUREAU (Международное Межбанковское инвестиционное бюро (ММИБ), РосИнвестПроект (российский сегмент))</a:t>
            </a:r>
          </a:p>
        </p:txBody>
      </p:sp>
      <p:sp>
        <p:nvSpPr>
          <p:cNvPr id="2053" name="Text Box 4"/>
          <p:cNvSpPr txBox="1">
            <a:spLocks noChangeArrowheads="1"/>
          </p:cNvSpPr>
          <p:nvPr/>
        </p:nvSpPr>
        <p:spPr bwMode="auto">
          <a:xfrm>
            <a:off x="3600450" y="6083300"/>
            <a:ext cx="6119813" cy="855663"/>
          </a:xfrm>
          <a:prstGeom prst="rect">
            <a:avLst/>
          </a:prstGeom>
          <a:noFill/>
          <a:ln w="9525">
            <a:noFill/>
            <a:round/>
            <a:headEnd/>
            <a:tailEnd/>
          </a:ln>
        </p:spPr>
        <p:txBody>
          <a:bodyPr lIns="0" tIns="17640" rIns="0" bIns="0" anchor="ctr"/>
          <a:lstStyle/>
          <a:p>
            <a:pPr algn="r">
              <a:tabLst>
                <a:tab pos="723900" algn="l"/>
                <a:tab pos="1447800" algn="l"/>
                <a:tab pos="2171700" algn="l"/>
                <a:tab pos="2895600" algn="l"/>
                <a:tab pos="3619500" algn="l"/>
                <a:tab pos="4343400" algn="l"/>
                <a:tab pos="5067300" algn="l"/>
                <a:tab pos="5791200" algn="l"/>
              </a:tabLst>
            </a:pPr>
            <a:r>
              <a:rPr lang="ru-RU" sz="2000">
                <a:solidFill>
                  <a:srgbClr val="000000"/>
                </a:solidFill>
              </a:rPr>
              <a:t>Контакты:</a:t>
            </a:r>
            <a:br>
              <a:rPr lang="ru-RU" sz="2000">
                <a:solidFill>
                  <a:srgbClr val="000000"/>
                </a:solidFill>
              </a:rPr>
            </a:br>
            <a:r>
              <a:rPr lang="ru-RU" sz="2000">
                <a:solidFill>
                  <a:srgbClr val="000000"/>
                </a:solidFill>
              </a:rPr>
              <a:t>Павлова Екатерина Валерьевна</a:t>
            </a:r>
            <a:br>
              <a:rPr lang="ru-RU" sz="2000">
                <a:solidFill>
                  <a:srgbClr val="000000"/>
                </a:solidFill>
              </a:rPr>
            </a:br>
            <a:r>
              <a:rPr lang="ru-RU" sz="2000">
                <a:solidFill>
                  <a:srgbClr val="000000"/>
                </a:solidFill>
              </a:rPr>
              <a:t>pavlova_ev@pspr.ru</a:t>
            </a:r>
          </a:p>
        </p:txBody>
      </p:sp>
      <p:pic>
        <p:nvPicPr>
          <p:cNvPr id="2054" name="Picture 5"/>
          <p:cNvPicPr>
            <a:picLocks noChangeAspect="1" noChangeArrowheads="1"/>
          </p:cNvPicPr>
          <p:nvPr/>
        </p:nvPicPr>
        <p:blipFill>
          <a:blip r:embed="rId4"/>
          <a:srcRect/>
          <a:stretch>
            <a:fillRect/>
          </a:stretch>
        </p:blipFill>
        <p:spPr bwMode="auto">
          <a:xfrm>
            <a:off x="3060700" y="1089025"/>
            <a:ext cx="3746500" cy="1790700"/>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11267"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11268"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pic>
        <p:nvPicPr>
          <p:cNvPr id="11269" name="Picture 4"/>
          <p:cNvPicPr>
            <a:picLocks noChangeAspect="1" noChangeArrowheads="1"/>
          </p:cNvPicPr>
          <p:nvPr/>
        </p:nvPicPr>
        <p:blipFill>
          <a:blip r:embed="rId5"/>
          <a:srcRect/>
          <a:stretch>
            <a:fillRect/>
          </a:stretch>
        </p:blipFill>
        <p:spPr bwMode="auto">
          <a:xfrm>
            <a:off x="1079500" y="1979613"/>
            <a:ext cx="8099425" cy="5049837"/>
          </a:xfrm>
          <a:prstGeom prst="rect">
            <a:avLst/>
          </a:prstGeom>
          <a:noFill/>
          <a:ln w="9525">
            <a:noFill/>
            <a:round/>
            <a:headEnd/>
            <a:tailEnd/>
          </a:ln>
        </p:spPr>
      </p:pic>
      <p:pic>
        <p:nvPicPr>
          <p:cNvPr id="11270" name="Picture 5"/>
          <p:cNvPicPr>
            <a:picLocks noChangeAspect="1" noChangeArrowheads="1"/>
          </p:cNvPicPr>
          <p:nvPr/>
        </p:nvPicPr>
        <p:blipFill>
          <a:blip r:embed="rId4"/>
          <a:srcRect/>
          <a:stretch>
            <a:fillRect/>
          </a:stretch>
        </p:blipFill>
        <p:spPr bwMode="auto">
          <a:xfrm>
            <a:off x="179388" y="1897063"/>
            <a:ext cx="9532937" cy="11112"/>
          </a:xfrm>
          <a:prstGeom prst="rect">
            <a:avLst/>
          </a:prstGeom>
          <a:noFill/>
          <a:ln w="9525">
            <a:noFill/>
            <a:round/>
            <a:headEnd/>
            <a:tailEnd/>
          </a:ln>
        </p:spPr>
      </p:pic>
      <p:sp>
        <p:nvSpPr>
          <p:cNvPr id="11271" name="Text Box 6"/>
          <p:cNvSpPr txBox="1">
            <a:spLocks noChangeArrowheads="1"/>
          </p:cNvSpPr>
          <p:nvPr/>
        </p:nvSpPr>
        <p:spPr bwMode="auto">
          <a:xfrm>
            <a:off x="71438" y="1187450"/>
            <a:ext cx="9647237" cy="901700"/>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b="1">
                <a:solidFill>
                  <a:srgbClr val="000000"/>
                </a:solidFill>
                <a:cs typeface="Arial" charset="0"/>
              </a:rPr>
              <a:t>Интеграция ММИБ в систему </a:t>
            </a:r>
            <a:r>
              <a:rPr lang="ru-RU" sz="2200" b="1">
                <a:solidFill>
                  <a:srgbClr val="000000"/>
                </a:solidFill>
                <a:cs typeface="Arial" charset="0"/>
              </a:rPr>
              <a:t>российских организаций</a:t>
            </a:r>
            <a:r>
              <a:rPr lang="en-US" sz="2200" b="1">
                <a:solidFill>
                  <a:srgbClr val="000000"/>
                </a:solidFill>
                <a:cs typeface="Arial" charset="0"/>
              </a:rPr>
              <a:t>, органов государственного и муниципального управления.</a:t>
            </a:r>
            <a:r>
              <a:rPr lang="en-US" sz="1400" b="1">
                <a:solidFill>
                  <a:srgbClr val="000000"/>
                </a:solidFill>
                <a:cs typeface="Arial" charset="0"/>
              </a:rPr>
              <a:t/>
            </a:r>
            <a:br>
              <a:rPr lang="en-US" sz="1400" b="1">
                <a:solidFill>
                  <a:srgbClr val="000000"/>
                </a:solidFill>
                <a:cs typeface="Arial" charset="0"/>
              </a:rPr>
            </a:br>
            <a:endParaRPr lang="en-US" sz="1400" b="1">
              <a:solidFill>
                <a:srgbClr val="000000"/>
              </a:solidFill>
              <a:cs typeface="Arial"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12291"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12292" name="Picture 3"/>
          <p:cNvPicPr>
            <a:picLocks noChangeAspect="1" noChangeArrowheads="1"/>
          </p:cNvPicPr>
          <p:nvPr/>
        </p:nvPicPr>
        <p:blipFill>
          <a:blip r:embed="rId4"/>
          <a:srcRect/>
          <a:stretch>
            <a:fillRect/>
          </a:stretch>
        </p:blipFill>
        <p:spPr bwMode="auto">
          <a:xfrm>
            <a:off x="187325" y="7261225"/>
            <a:ext cx="9532938" cy="11113"/>
          </a:xfrm>
          <a:prstGeom prst="rect">
            <a:avLst/>
          </a:prstGeom>
          <a:noFill/>
          <a:ln w="9525">
            <a:noFill/>
            <a:round/>
            <a:headEnd/>
            <a:tailEnd/>
          </a:ln>
        </p:spPr>
      </p:pic>
      <p:pic>
        <p:nvPicPr>
          <p:cNvPr id="12293" name="Picture 4"/>
          <p:cNvPicPr>
            <a:picLocks noChangeAspect="1" noChangeArrowheads="1"/>
          </p:cNvPicPr>
          <p:nvPr/>
        </p:nvPicPr>
        <p:blipFill>
          <a:blip r:embed="rId4"/>
          <a:srcRect/>
          <a:stretch>
            <a:fillRect/>
          </a:stretch>
        </p:blipFill>
        <p:spPr bwMode="auto">
          <a:xfrm>
            <a:off x="179388" y="1465263"/>
            <a:ext cx="9532937" cy="11112"/>
          </a:xfrm>
          <a:prstGeom prst="rect">
            <a:avLst/>
          </a:prstGeom>
          <a:noFill/>
          <a:ln w="9525">
            <a:noFill/>
            <a:round/>
            <a:headEnd/>
            <a:tailEnd/>
          </a:ln>
        </p:spPr>
      </p:pic>
      <p:sp>
        <p:nvSpPr>
          <p:cNvPr id="12294" name="Text Box 5"/>
          <p:cNvSpPr txBox="1">
            <a:spLocks noChangeArrowheads="1"/>
          </p:cNvSpPr>
          <p:nvPr/>
        </p:nvSpPr>
        <p:spPr bwMode="auto">
          <a:xfrm>
            <a:off x="71438" y="1177925"/>
            <a:ext cx="9467850" cy="522288"/>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cs typeface="Arial" charset="0"/>
              </a:rPr>
              <a:t>Проведенные исследования и апробация результатов.</a:t>
            </a:r>
            <a:r>
              <a:rPr lang="ru-RU" sz="1400" b="1">
                <a:solidFill>
                  <a:srgbClr val="000000"/>
                </a:solidFill>
                <a:cs typeface="Arial" charset="0"/>
              </a:rPr>
              <a:t/>
            </a:r>
            <a:br>
              <a:rPr lang="ru-RU" sz="1400" b="1">
                <a:solidFill>
                  <a:srgbClr val="000000"/>
                </a:solidFill>
                <a:cs typeface="Arial" charset="0"/>
              </a:rPr>
            </a:br>
            <a:endParaRPr lang="ru-RU" sz="1400" b="1">
              <a:solidFill>
                <a:srgbClr val="000000"/>
              </a:solidFill>
              <a:cs typeface="Arial" charset="0"/>
            </a:endParaRPr>
          </a:p>
        </p:txBody>
      </p:sp>
      <p:sp>
        <p:nvSpPr>
          <p:cNvPr id="12295" name="Text Box 6"/>
          <p:cNvSpPr txBox="1">
            <a:spLocks noChangeArrowheads="1"/>
          </p:cNvSpPr>
          <p:nvPr/>
        </p:nvSpPr>
        <p:spPr bwMode="auto">
          <a:xfrm>
            <a:off x="287338" y="1662113"/>
            <a:ext cx="9251950" cy="6600825"/>
          </a:xfrm>
          <a:prstGeom prst="rect">
            <a:avLst/>
          </a:prstGeom>
          <a:noFill/>
          <a:ln w="9525">
            <a:noFill/>
            <a:round/>
            <a:headEnd/>
            <a:tailEnd/>
          </a:ln>
        </p:spPr>
        <p:txBody>
          <a:bodyPr lIns="0" tIns="14112" rIns="0" bIns="0" anchor="ct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ru-RU" sz="1600" b="1">
                <a:solidFill>
                  <a:srgbClr val="000000"/>
                </a:solidFill>
              </a:rPr>
              <a:t>Проведенные исследования.</a:t>
            </a:r>
            <a:r>
              <a:rPr lang="ru-RU" sz="1600">
                <a:solidFill>
                  <a:srgbClr val="000000"/>
                </a:solidFill>
              </a:rPr>
              <a:t/>
            </a:r>
            <a:br>
              <a:rPr lang="ru-RU" sz="1600">
                <a:solidFill>
                  <a:srgbClr val="000000"/>
                </a:solidFill>
              </a:rPr>
            </a:br>
            <a:r>
              <a:rPr lang="ru-RU" sz="1600">
                <a:solidFill>
                  <a:srgbClr val="000000"/>
                </a:solidFill>
              </a:rPr>
              <a:t>В рамках данной работы был проведен ряд исследований:</a:t>
            </a:r>
            <a:br>
              <a:rPr lang="ru-RU" sz="1600">
                <a:solidFill>
                  <a:srgbClr val="000000"/>
                </a:solidFill>
              </a:rPr>
            </a:br>
            <a:r>
              <a:rPr lang="ru-RU" sz="1600">
                <a:solidFill>
                  <a:srgbClr val="000000"/>
                </a:solidFill>
              </a:rPr>
              <a:t>1) Опрос заявителей</a:t>
            </a:r>
            <a:br>
              <a:rPr lang="ru-RU" sz="1600">
                <a:solidFill>
                  <a:srgbClr val="000000"/>
                </a:solidFill>
              </a:rPr>
            </a:br>
            <a:r>
              <a:rPr lang="ru-RU" sz="1600">
                <a:solidFill>
                  <a:srgbClr val="000000"/>
                </a:solidFill>
              </a:rPr>
              <a:t>2) Опрос финансистов</a:t>
            </a:r>
            <a:br>
              <a:rPr lang="ru-RU" sz="1600">
                <a:solidFill>
                  <a:srgbClr val="000000"/>
                </a:solidFill>
              </a:rPr>
            </a:br>
            <a:r>
              <a:rPr lang="ru-RU" sz="1600">
                <a:solidFill>
                  <a:srgbClr val="000000"/>
                </a:solidFill>
              </a:rPr>
              <a:t>3) Частота употреблений слов в речах президентов РФ с 1.1.1999 по 12.31.2009 гг. </a:t>
            </a:r>
            <a:br>
              <a:rPr lang="ru-RU" sz="1600">
                <a:solidFill>
                  <a:srgbClr val="000000"/>
                </a:solidFill>
              </a:rPr>
            </a:br>
            <a:r>
              <a:rPr lang="ru-RU" sz="1600">
                <a:solidFill>
                  <a:srgbClr val="000000"/>
                </a:solidFill>
              </a:rPr>
              <a:t>4) Территориально- географические аспекты деятельности I6Buro</a:t>
            </a:r>
            <a:br>
              <a:rPr lang="ru-RU" sz="1600">
                <a:solidFill>
                  <a:srgbClr val="000000"/>
                </a:solidFill>
              </a:rPr>
            </a:br>
            <a:r>
              <a:rPr lang="ru-RU" sz="1600">
                <a:solidFill>
                  <a:srgbClr val="000000"/>
                </a:solidFill>
              </a:rPr>
              <a:t>Так же были взяты интервью у предпринимателей.</a:t>
            </a:r>
            <a:br>
              <a:rPr lang="ru-RU" sz="1600">
                <a:solidFill>
                  <a:srgbClr val="000000"/>
                </a:solidFill>
              </a:rPr>
            </a:br>
            <a:r>
              <a:rPr lang="ru-RU" sz="1600">
                <a:solidFill>
                  <a:srgbClr val="000000"/>
                </a:solidFill>
              </a:rPr>
              <a:t>Основные выводы можно прочитать на сайте в разделе «Проведенные исследования» или в полной версии документа (скачать его можно с главной страницы)</a:t>
            </a:r>
            <a:br>
              <a:rPr lang="ru-RU" sz="1600">
                <a:solidFill>
                  <a:srgbClr val="000000"/>
                </a:solidFill>
              </a:rPr>
            </a:br>
            <a:r>
              <a:rPr lang="ru-RU" sz="1600">
                <a:solidFill>
                  <a:srgbClr val="000000"/>
                </a:solidFill>
              </a:rPr>
              <a:t/>
            </a:r>
            <a:br>
              <a:rPr lang="ru-RU" sz="1600">
                <a:solidFill>
                  <a:srgbClr val="000000"/>
                </a:solidFill>
              </a:rPr>
            </a:br>
            <a:r>
              <a:rPr lang="ru-RU" sz="1600" b="1">
                <a:solidFill>
                  <a:srgbClr val="000000"/>
                </a:solidFill>
              </a:rPr>
              <a:t>Апробация результатов.</a:t>
            </a:r>
            <a:br>
              <a:rPr lang="ru-RU" sz="1600" b="1">
                <a:solidFill>
                  <a:srgbClr val="000000"/>
                </a:solidFill>
              </a:rPr>
            </a:br>
            <a:r>
              <a:rPr lang="ru-RU" sz="1600">
                <a:solidFill>
                  <a:srgbClr val="000000"/>
                </a:solidFill>
              </a:rPr>
              <a:t>1) Выступление на Ломоносовских чтениях 23 апреля 2009 в блоке «Образование в сфере инновационного бизнеса и предпринимательства» с темой «Институциональные инновации на российском рынке».</a:t>
            </a:r>
            <a:br>
              <a:rPr lang="ru-RU" sz="1600">
                <a:solidFill>
                  <a:srgbClr val="000000"/>
                </a:solidFill>
              </a:rPr>
            </a:br>
            <a:r>
              <a:rPr lang="ru-RU" sz="1600">
                <a:solidFill>
                  <a:srgbClr val="000000"/>
                </a:solidFill>
              </a:rPr>
              <a:t>2) Выступление 18 мая на конференции «Технология успеха» в Московском авиационном институте. Данная конференция была проведена в рамках мероприятий «Года молодежи» и посвящена развитию инновационной деятельности (было получено благодарственное письмо за активное участие в конференции).</a:t>
            </a:r>
            <a:br>
              <a:rPr lang="ru-RU" sz="1600">
                <a:solidFill>
                  <a:srgbClr val="000000"/>
                </a:solidFill>
              </a:rPr>
            </a:br>
            <a:r>
              <a:rPr lang="ru-RU" sz="1600">
                <a:solidFill>
                  <a:srgbClr val="000000"/>
                </a:solidFill>
              </a:rPr>
              <a:t>3) В ходе проведенных исследований с потенциальными Партнерами ММИБ-а (Заявителями и Финансистами)  было проведено обсуждение данной работы.  Высказанные замечания и предложения были учтены.</a:t>
            </a:r>
            <a:br>
              <a:rPr lang="ru-RU" sz="1600">
                <a:solidFill>
                  <a:srgbClr val="000000"/>
                </a:solidFill>
              </a:rPr>
            </a:br>
            <a:r>
              <a:rPr lang="ru-RU" sz="1600">
                <a:solidFill>
                  <a:srgbClr val="000000"/>
                </a:solidFill>
              </a:rPr>
              <a:t>4) Защита дипломной работы в Университете им. М.В. Ломоносова (экономический факультет, кафедра инноваций) на тему данной работы: «Институциональные инновации на российском рынке (на примере создания международного межбанковского инвестиционного бюро (МИБ))»</a:t>
            </a:r>
            <a:r>
              <a:rPr lang="ru-RU" sz="1600" b="1">
                <a:solidFill>
                  <a:srgbClr val="000000"/>
                </a:solidFill>
              </a:rPr>
              <a:t/>
            </a:r>
            <a:br>
              <a:rPr lang="ru-RU" sz="1600" b="1">
                <a:solidFill>
                  <a:srgbClr val="000000"/>
                </a:solidFill>
              </a:rPr>
            </a:br>
            <a:r>
              <a:rPr lang="ru-RU" sz="1600">
                <a:solidFill>
                  <a:srgbClr val="000000"/>
                </a:solidFill>
              </a:rPr>
              <a:t/>
            </a:r>
            <a:br>
              <a:rPr lang="ru-RU" sz="1600">
                <a:solidFill>
                  <a:srgbClr val="000000"/>
                </a:solidFill>
              </a:rPr>
            </a:br>
            <a:r>
              <a:rPr lang="ru-RU" sz="1600">
                <a:solidFill>
                  <a:srgbClr val="000000"/>
                </a:solidFill>
              </a:rPr>
              <a:t/>
            </a:r>
            <a:br>
              <a:rPr lang="ru-RU" sz="1600">
                <a:solidFill>
                  <a:srgbClr val="000000"/>
                </a:solidFill>
              </a:rPr>
            </a:br>
            <a:r>
              <a:rPr lang="ru-RU" sz="1600">
                <a:solidFill>
                  <a:srgbClr val="000000"/>
                </a:solidFill>
              </a:rPr>
              <a:t/>
            </a:r>
            <a:br>
              <a:rPr lang="ru-RU" sz="1600">
                <a:solidFill>
                  <a:srgbClr val="000000"/>
                </a:solidFill>
              </a:rPr>
            </a:br>
            <a:r>
              <a:rPr lang="ru-RU" sz="1600">
                <a:solidFill>
                  <a:srgbClr val="000000"/>
                </a:solidFill>
              </a:rPr>
              <a:t/>
            </a:r>
            <a:br>
              <a:rPr lang="ru-RU" sz="1600">
                <a:solidFill>
                  <a:srgbClr val="000000"/>
                </a:solidFill>
              </a:rPr>
            </a:br>
            <a:endParaRPr lang="ru-RU" sz="1600">
              <a:solidFill>
                <a:srgbClr val="000000"/>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13315"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13316"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sp>
        <p:nvSpPr>
          <p:cNvPr id="13317" name="Text Box 4"/>
          <p:cNvSpPr txBox="1">
            <a:spLocks noChangeArrowheads="1"/>
          </p:cNvSpPr>
          <p:nvPr/>
        </p:nvSpPr>
        <p:spPr bwMode="auto">
          <a:xfrm>
            <a:off x="-179388" y="2519363"/>
            <a:ext cx="9647238" cy="2700337"/>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3600" b="1">
                <a:solidFill>
                  <a:srgbClr val="000000"/>
                </a:solidFill>
                <a:cs typeface="Arial" charset="0"/>
              </a:rPr>
              <a:t>Спасибо за внимание! </a:t>
            </a:r>
            <a:r>
              <a:rPr lang="ru-RU" sz="1400" b="1">
                <a:solidFill>
                  <a:srgbClr val="000000"/>
                </a:solidFill>
                <a:cs typeface="Arial" charset="0"/>
              </a:rPr>
              <a:t/>
            </a:r>
            <a:br>
              <a:rPr lang="ru-RU" sz="1400" b="1">
                <a:solidFill>
                  <a:srgbClr val="000000"/>
                </a:solidFill>
                <a:cs typeface="Arial" charset="0"/>
              </a:rPr>
            </a:br>
            <a:endParaRPr lang="ru-RU" sz="1400" b="1">
              <a:solidFill>
                <a:srgbClr val="000000"/>
              </a:solidFill>
              <a:cs typeface="Arial"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3075" name="Picture 2"/>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sp>
        <p:nvSpPr>
          <p:cNvPr id="3076" name="Text Box 3"/>
          <p:cNvSpPr txBox="1">
            <a:spLocks noChangeArrowheads="1"/>
          </p:cNvSpPr>
          <p:nvPr/>
        </p:nvSpPr>
        <p:spPr bwMode="auto">
          <a:xfrm>
            <a:off x="360363" y="1008063"/>
            <a:ext cx="9359900" cy="720725"/>
          </a:xfrm>
          <a:prstGeom prst="rect">
            <a:avLst/>
          </a:prstGeom>
          <a:noFill/>
          <a:ln w="9525">
            <a:noFill/>
            <a:round/>
            <a:headEnd/>
            <a:tailEnd/>
          </a:ln>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ru-RU" sz="2200" b="1">
                <a:solidFill>
                  <a:srgbClr val="000000"/>
                </a:solidFill>
              </a:rPr>
              <a:t>Либретто.</a:t>
            </a:r>
          </a:p>
        </p:txBody>
      </p:sp>
      <p:pic>
        <p:nvPicPr>
          <p:cNvPr id="3077" name="Picture 4"/>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3078" name="Picture 5"/>
          <p:cNvPicPr>
            <a:picLocks noChangeAspect="1" noChangeArrowheads="1"/>
          </p:cNvPicPr>
          <p:nvPr/>
        </p:nvPicPr>
        <p:blipFill>
          <a:blip r:embed="rId4"/>
          <a:srcRect/>
          <a:stretch>
            <a:fillRect/>
          </a:stretch>
        </p:blipFill>
        <p:spPr bwMode="auto">
          <a:xfrm>
            <a:off x="179388" y="1573213"/>
            <a:ext cx="9532937" cy="11112"/>
          </a:xfrm>
          <a:prstGeom prst="rect">
            <a:avLst/>
          </a:prstGeom>
          <a:noFill/>
          <a:ln w="9525">
            <a:noFill/>
            <a:round/>
            <a:headEnd/>
            <a:tailEnd/>
          </a:ln>
        </p:spPr>
      </p:pic>
      <p:pic>
        <p:nvPicPr>
          <p:cNvPr id="3079" name="Picture 6"/>
          <p:cNvPicPr>
            <a:picLocks noChangeAspect="1" noChangeArrowheads="1"/>
          </p:cNvPicPr>
          <p:nvPr/>
        </p:nvPicPr>
        <p:blipFill>
          <a:blip r:embed="rId5"/>
          <a:srcRect/>
          <a:stretch>
            <a:fillRect/>
          </a:stretch>
        </p:blipFill>
        <p:spPr bwMode="auto">
          <a:xfrm>
            <a:off x="1382713" y="1800225"/>
            <a:ext cx="7437437" cy="4859338"/>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4099"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4100"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pic>
        <p:nvPicPr>
          <p:cNvPr id="4101" name="Picture 4"/>
          <p:cNvPicPr>
            <a:picLocks noChangeAspect="1" noChangeArrowheads="1"/>
          </p:cNvPicPr>
          <p:nvPr/>
        </p:nvPicPr>
        <p:blipFill>
          <a:blip r:embed="rId5"/>
          <a:srcRect/>
          <a:stretch>
            <a:fillRect/>
          </a:stretch>
        </p:blipFill>
        <p:spPr bwMode="auto">
          <a:xfrm>
            <a:off x="1619250" y="2519363"/>
            <a:ext cx="7199313" cy="4319587"/>
          </a:xfrm>
          <a:prstGeom prst="rect">
            <a:avLst/>
          </a:prstGeom>
          <a:noFill/>
          <a:ln w="9525">
            <a:noFill/>
            <a:round/>
            <a:headEnd/>
            <a:tailEnd/>
          </a:ln>
        </p:spPr>
      </p:pic>
      <p:sp>
        <p:nvSpPr>
          <p:cNvPr id="4102" name="Text Box 5"/>
          <p:cNvSpPr txBox="1">
            <a:spLocks noChangeArrowheads="1"/>
          </p:cNvSpPr>
          <p:nvPr/>
        </p:nvSpPr>
        <p:spPr bwMode="auto">
          <a:xfrm>
            <a:off x="1368425" y="1020763"/>
            <a:ext cx="6551613" cy="671512"/>
          </a:xfrm>
          <a:prstGeom prst="rect">
            <a:avLst/>
          </a:prstGeom>
          <a:noFill/>
          <a:ln w="9525">
            <a:noFill/>
            <a:round/>
            <a:headEnd/>
            <a:tailEnd/>
          </a:ln>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Lst>
            </a:pPr>
            <a:r>
              <a:rPr lang="ru-RU" sz="2200" b="1">
                <a:solidFill>
                  <a:srgbClr val="000000"/>
                </a:solidFill>
              </a:rPr>
              <a:t>Проблема навигации заявителя.</a:t>
            </a:r>
          </a:p>
        </p:txBody>
      </p:sp>
      <p:pic>
        <p:nvPicPr>
          <p:cNvPr id="4103" name="Picture 6"/>
          <p:cNvPicPr>
            <a:picLocks noChangeAspect="1" noChangeArrowheads="1"/>
          </p:cNvPicPr>
          <p:nvPr/>
        </p:nvPicPr>
        <p:blipFill>
          <a:blip r:embed="rId4"/>
          <a:srcRect/>
          <a:stretch>
            <a:fillRect/>
          </a:stretch>
        </p:blipFill>
        <p:spPr bwMode="auto">
          <a:xfrm>
            <a:off x="179388" y="1536700"/>
            <a:ext cx="9532937" cy="11113"/>
          </a:xfrm>
          <a:prstGeom prst="rect">
            <a:avLst/>
          </a:prstGeom>
          <a:noFill/>
          <a:ln w="9525">
            <a:noFill/>
            <a:round/>
            <a:headEnd/>
            <a:tailEnd/>
          </a:ln>
        </p:spPr>
      </p:pic>
      <p:sp>
        <p:nvSpPr>
          <p:cNvPr id="4104" name="Text Box 7"/>
          <p:cNvSpPr txBox="1">
            <a:spLocks noChangeArrowheads="1"/>
          </p:cNvSpPr>
          <p:nvPr/>
        </p:nvSpPr>
        <p:spPr bwMode="auto">
          <a:xfrm>
            <a:off x="179388" y="1619250"/>
            <a:ext cx="9610725" cy="768350"/>
          </a:xfrm>
          <a:prstGeom prst="rect">
            <a:avLst/>
          </a:prstGeom>
          <a:noFill/>
          <a:ln w="9525">
            <a:noFill/>
            <a:round/>
            <a:headEnd/>
            <a:tailEnd/>
          </a:ln>
        </p:spPr>
        <p:txBody>
          <a:bodyPr lIns="0" tIns="14112" rIns="0" bIns="0" anchor="ct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1600">
                <a:solidFill>
                  <a:srgbClr val="000000"/>
                </a:solidFill>
              </a:rPr>
              <a:t>Этот слайд иллюстрирует как тяжело простому заявителю разобраться в многообразии институтов и их механизмов их функционирования.</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5123"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5124"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sp>
        <p:nvSpPr>
          <p:cNvPr id="5125" name="Text Box 4"/>
          <p:cNvSpPr txBox="1">
            <a:spLocks noChangeArrowheads="1"/>
          </p:cNvSpPr>
          <p:nvPr/>
        </p:nvSpPr>
        <p:spPr bwMode="auto">
          <a:xfrm>
            <a:off x="179388" y="984250"/>
            <a:ext cx="9359900" cy="671513"/>
          </a:xfrm>
          <a:prstGeom prst="rect">
            <a:avLst/>
          </a:prstGeom>
          <a:noFill/>
          <a:ln w="9525">
            <a:noFill/>
            <a:round/>
            <a:headEnd/>
            <a:tailEnd/>
          </a:ln>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ru-RU" sz="2200" b="1">
                <a:solidFill>
                  <a:srgbClr val="000000"/>
                </a:solidFill>
              </a:rPr>
              <a:t>Проблема навигации заявителя и «Единое окно».</a:t>
            </a:r>
          </a:p>
        </p:txBody>
      </p:sp>
      <p:pic>
        <p:nvPicPr>
          <p:cNvPr id="5126" name="Picture 5"/>
          <p:cNvPicPr>
            <a:picLocks noChangeAspect="1" noChangeArrowheads="1"/>
          </p:cNvPicPr>
          <p:nvPr/>
        </p:nvPicPr>
        <p:blipFill>
          <a:blip r:embed="rId5"/>
          <a:srcRect/>
          <a:stretch>
            <a:fillRect/>
          </a:stretch>
        </p:blipFill>
        <p:spPr bwMode="auto">
          <a:xfrm>
            <a:off x="179388" y="1536700"/>
            <a:ext cx="9532937" cy="11113"/>
          </a:xfrm>
          <a:prstGeom prst="rect">
            <a:avLst/>
          </a:prstGeom>
          <a:noFill/>
          <a:ln w="9525">
            <a:noFill/>
            <a:round/>
            <a:headEnd/>
            <a:tailEnd/>
          </a:ln>
        </p:spPr>
      </p:pic>
      <p:pic>
        <p:nvPicPr>
          <p:cNvPr id="5127" name="Picture 6"/>
          <p:cNvPicPr>
            <a:picLocks noChangeAspect="1" noChangeArrowheads="1"/>
          </p:cNvPicPr>
          <p:nvPr/>
        </p:nvPicPr>
        <p:blipFill>
          <a:blip r:embed="rId4"/>
          <a:srcRect/>
          <a:stretch>
            <a:fillRect/>
          </a:stretch>
        </p:blipFill>
        <p:spPr bwMode="auto">
          <a:xfrm>
            <a:off x="179388" y="1536700"/>
            <a:ext cx="9532937" cy="11113"/>
          </a:xfrm>
          <a:prstGeom prst="rect">
            <a:avLst/>
          </a:prstGeom>
          <a:noFill/>
          <a:ln w="9525">
            <a:noFill/>
            <a:round/>
            <a:headEnd/>
            <a:tailEnd/>
          </a:ln>
        </p:spPr>
      </p:pic>
      <p:sp>
        <p:nvSpPr>
          <p:cNvPr id="5128" name="Text Box 7"/>
          <p:cNvSpPr txBox="1">
            <a:spLocks noChangeArrowheads="1"/>
          </p:cNvSpPr>
          <p:nvPr/>
        </p:nvSpPr>
        <p:spPr bwMode="auto">
          <a:xfrm>
            <a:off x="7091363" y="1619250"/>
            <a:ext cx="2879725" cy="4679950"/>
          </a:xfrm>
          <a:prstGeom prst="rect">
            <a:avLst/>
          </a:prstGeom>
          <a:noFill/>
          <a:ln w="9525">
            <a:noFill/>
            <a:round/>
            <a:headEnd/>
            <a:tailEnd/>
          </a:ln>
        </p:spPr>
        <p:txBody>
          <a:bodyPr wrap="none" anchor="ctr"/>
          <a:lstStyle/>
          <a:p>
            <a:endParaRPr lang="ru-RU"/>
          </a:p>
        </p:txBody>
      </p:sp>
      <p:sp>
        <p:nvSpPr>
          <p:cNvPr id="5129" name="Text Box 8"/>
          <p:cNvSpPr txBox="1">
            <a:spLocks noChangeArrowheads="1"/>
          </p:cNvSpPr>
          <p:nvPr/>
        </p:nvSpPr>
        <p:spPr bwMode="auto">
          <a:xfrm>
            <a:off x="7091363" y="1908175"/>
            <a:ext cx="2879725" cy="4932363"/>
          </a:xfrm>
          <a:prstGeom prst="rect">
            <a:avLst/>
          </a:prstGeom>
          <a:noFill/>
          <a:ln w="9525">
            <a:noFill/>
            <a:round/>
            <a:headEnd/>
            <a:tailEnd/>
          </a:ln>
        </p:spPr>
        <p:txBody>
          <a:bodyPr lIns="0" tIns="14112" rIns="0" bIns="0" anchor="ctr"/>
          <a:lstStyle/>
          <a:p>
            <a:pPr>
              <a:tabLst>
                <a:tab pos="723900" algn="l"/>
                <a:tab pos="1447800" algn="l"/>
                <a:tab pos="2171700" algn="l"/>
              </a:tabLst>
            </a:pPr>
            <a:r>
              <a:rPr lang="ru-RU" sz="1600">
                <a:solidFill>
                  <a:srgbClr val="000000"/>
                </a:solidFill>
              </a:rPr>
              <a:t>Здесь изображена все та же проблема, что и на предыдущем слайде. Предлагаемое решение, которое входит в функции I6Bureau, это создание «Единого окна» для заявителей. «Единое окно» сейчас активно применяется в области ЖКХ. Мы хотим предпринять попытку перенести это решение в область финансовых услуг.</a:t>
            </a:r>
            <a:br>
              <a:rPr lang="ru-RU" sz="1600">
                <a:solidFill>
                  <a:srgbClr val="000000"/>
                </a:solidFill>
              </a:rPr>
            </a:br>
            <a:endParaRPr lang="ru-RU" sz="1600">
              <a:solidFill>
                <a:srgbClr val="000000"/>
              </a:solidFill>
            </a:endParaRPr>
          </a:p>
        </p:txBody>
      </p:sp>
      <p:pic>
        <p:nvPicPr>
          <p:cNvPr id="5130" name="Picture 9"/>
          <p:cNvPicPr>
            <a:picLocks noChangeAspect="1" noChangeArrowheads="1"/>
          </p:cNvPicPr>
          <p:nvPr/>
        </p:nvPicPr>
        <p:blipFill>
          <a:blip r:embed="rId6"/>
          <a:srcRect/>
          <a:stretch>
            <a:fillRect/>
          </a:stretch>
        </p:blipFill>
        <p:spPr bwMode="auto">
          <a:xfrm>
            <a:off x="179388" y="1800225"/>
            <a:ext cx="6840537" cy="4786313"/>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6147" name="Picture 2"/>
          <p:cNvPicPr>
            <a:picLocks noChangeAspect="1" noChangeArrowheads="1"/>
          </p:cNvPicPr>
          <p:nvPr/>
        </p:nvPicPr>
        <p:blipFill>
          <a:blip r:embed="rId4"/>
          <a:srcRect/>
          <a:stretch>
            <a:fillRect/>
          </a:stretch>
        </p:blipFill>
        <p:spPr bwMode="auto">
          <a:xfrm>
            <a:off x="179388" y="1176338"/>
            <a:ext cx="9532937" cy="11112"/>
          </a:xfrm>
          <a:prstGeom prst="rect">
            <a:avLst/>
          </a:prstGeom>
          <a:noFill/>
          <a:ln w="9525">
            <a:noFill/>
            <a:round/>
            <a:headEnd/>
            <a:tailEnd/>
          </a:ln>
        </p:spPr>
      </p:pic>
      <p:pic>
        <p:nvPicPr>
          <p:cNvPr id="6148" name="Picture 3"/>
          <p:cNvPicPr>
            <a:picLocks noChangeAspect="1" noChangeArrowheads="1"/>
          </p:cNvPicPr>
          <p:nvPr/>
        </p:nvPicPr>
        <p:blipFill>
          <a:blip r:embed="rId4"/>
          <a:srcRect/>
          <a:stretch>
            <a:fillRect/>
          </a:stretch>
        </p:blipFill>
        <p:spPr bwMode="auto">
          <a:xfrm>
            <a:off x="187325" y="7261225"/>
            <a:ext cx="9532938" cy="11113"/>
          </a:xfrm>
          <a:prstGeom prst="rect">
            <a:avLst/>
          </a:prstGeom>
          <a:noFill/>
          <a:ln w="9525">
            <a:noFill/>
            <a:round/>
            <a:headEnd/>
            <a:tailEnd/>
          </a:ln>
        </p:spPr>
      </p:pic>
      <p:sp>
        <p:nvSpPr>
          <p:cNvPr id="6149" name="Text Box 4"/>
          <p:cNvSpPr txBox="1">
            <a:spLocks noChangeArrowheads="1"/>
          </p:cNvSpPr>
          <p:nvPr/>
        </p:nvSpPr>
        <p:spPr bwMode="auto">
          <a:xfrm>
            <a:off x="71438" y="1157288"/>
            <a:ext cx="9647237" cy="638175"/>
          </a:xfrm>
          <a:prstGeom prst="rect">
            <a:avLst/>
          </a:prstGeom>
          <a:noFill/>
          <a:ln w="9525">
            <a:noFill/>
            <a:round/>
            <a:headEnd/>
            <a:tailEnd/>
          </a:ln>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rPr>
              <a:t>Информационный метаболизм и институциональное конструирование.</a:t>
            </a:r>
          </a:p>
        </p:txBody>
      </p:sp>
      <p:pic>
        <p:nvPicPr>
          <p:cNvPr id="6150" name="Picture 5"/>
          <p:cNvPicPr>
            <a:picLocks noChangeAspect="1" noChangeArrowheads="1"/>
          </p:cNvPicPr>
          <p:nvPr/>
        </p:nvPicPr>
        <p:blipFill>
          <a:blip r:embed="rId4"/>
          <a:srcRect/>
          <a:stretch>
            <a:fillRect/>
          </a:stretch>
        </p:blipFill>
        <p:spPr bwMode="auto">
          <a:xfrm>
            <a:off x="179388" y="1789113"/>
            <a:ext cx="9532937" cy="11112"/>
          </a:xfrm>
          <a:prstGeom prst="rect">
            <a:avLst/>
          </a:prstGeom>
          <a:noFill/>
          <a:ln w="9525">
            <a:noFill/>
            <a:round/>
            <a:headEnd/>
            <a:tailEnd/>
          </a:ln>
        </p:spPr>
      </p:pic>
      <p:sp>
        <p:nvSpPr>
          <p:cNvPr id="6151" name="Text Box 6"/>
          <p:cNvSpPr txBox="1">
            <a:spLocks noChangeArrowheads="1"/>
          </p:cNvSpPr>
          <p:nvPr/>
        </p:nvSpPr>
        <p:spPr bwMode="auto">
          <a:xfrm>
            <a:off x="4500563" y="1809750"/>
            <a:ext cx="5472112" cy="4770438"/>
          </a:xfrm>
          <a:prstGeom prst="rect">
            <a:avLst/>
          </a:prstGeom>
          <a:noFill/>
          <a:ln w="9525">
            <a:noFill/>
            <a:round/>
            <a:headEnd/>
            <a:tailEnd/>
          </a:ln>
        </p:spPr>
        <p:txBody>
          <a:bodyPr lIns="0" tIns="14112" rIns="0" bIns="0" anchor="ctr"/>
          <a:lstStyle/>
          <a:p>
            <a:pPr>
              <a:tabLst>
                <a:tab pos="723900" algn="l"/>
                <a:tab pos="1447800" algn="l"/>
                <a:tab pos="2171700" algn="l"/>
                <a:tab pos="2895600" algn="l"/>
                <a:tab pos="3619500" algn="l"/>
                <a:tab pos="4343400" algn="l"/>
                <a:tab pos="5067300" algn="l"/>
              </a:tabLst>
            </a:pPr>
            <a:r>
              <a:rPr lang="ru-RU" sz="1600">
                <a:solidFill>
                  <a:srgbClr val="000000"/>
                </a:solidFill>
              </a:rPr>
              <a:t>Т. к. мы предлагаем институциональное решение обозначенных нами проблем- хотелось бы привести аргументы в пользу него. </a:t>
            </a:r>
            <a:br>
              <a:rPr lang="ru-RU" sz="1600">
                <a:solidFill>
                  <a:srgbClr val="000000"/>
                </a:solidFill>
              </a:rPr>
            </a:br>
            <a:r>
              <a:rPr lang="ru-RU" sz="1600">
                <a:solidFill>
                  <a:srgbClr val="000000"/>
                </a:solidFill>
              </a:rPr>
              <a:t>Во-первых, институциональные решение не разовы, это своеобразный вклад в дальнейшее развитие.</a:t>
            </a:r>
            <a:br>
              <a:rPr lang="ru-RU" sz="1600">
                <a:solidFill>
                  <a:srgbClr val="000000"/>
                </a:solidFill>
              </a:rPr>
            </a:br>
            <a:r>
              <a:rPr lang="ru-RU" sz="1600">
                <a:solidFill>
                  <a:srgbClr val="000000"/>
                </a:solidFill>
              </a:rPr>
              <a:t>Во-вторых, сейчас настала эпоха экономики знаний, но институтов, реально соответствующих этой эпохе практически нет.</a:t>
            </a:r>
            <a:br>
              <a:rPr lang="ru-RU" sz="1600">
                <a:solidFill>
                  <a:srgbClr val="000000"/>
                </a:solidFill>
              </a:rPr>
            </a:br>
            <a:r>
              <a:rPr lang="ru-RU" sz="1600">
                <a:solidFill>
                  <a:srgbClr val="000000"/>
                </a:solidFill>
              </a:rPr>
              <a:t>Здесь мы предприняли попытку объяснить принцип конструирования институтов через информационный метаболизм.</a:t>
            </a:r>
            <a:br>
              <a:rPr lang="ru-RU" sz="1600">
                <a:solidFill>
                  <a:srgbClr val="000000"/>
                </a:solidFill>
              </a:rPr>
            </a:br>
            <a:r>
              <a:rPr lang="ru-RU" sz="1600">
                <a:solidFill>
                  <a:srgbClr val="000000"/>
                </a:solidFill>
              </a:rPr>
              <a:t>На слайде мы видим 2 иллюстрации: </a:t>
            </a:r>
            <a:br>
              <a:rPr lang="ru-RU" sz="1600">
                <a:solidFill>
                  <a:srgbClr val="000000"/>
                </a:solidFill>
              </a:rPr>
            </a:br>
            <a:r>
              <a:rPr lang="ru-RU" sz="1600">
                <a:solidFill>
                  <a:srgbClr val="000000"/>
                </a:solidFill>
              </a:rPr>
              <a:t>На 1ой показаны спонтанно установленные связи между объектами (в нашем случае между заявителями и банкирами). Такое взаимодействие неэффективно по ряду причин, где основной является попросту различные цели. Обозначим эту проблему как проблему неэффективного взаимодействия заявителей и финансистов. </a:t>
            </a:r>
            <a:br>
              <a:rPr lang="ru-RU" sz="1600">
                <a:solidFill>
                  <a:srgbClr val="000000"/>
                </a:solidFill>
              </a:rPr>
            </a:br>
            <a:r>
              <a:rPr lang="ru-RU" sz="1600">
                <a:solidFill>
                  <a:srgbClr val="000000"/>
                </a:solidFill>
              </a:rPr>
              <a:t/>
            </a:r>
            <a:br>
              <a:rPr lang="ru-RU" sz="1600">
                <a:solidFill>
                  <a:srgbClr val="000000"/>
                </a:solidFill>
              </a:rPr>
            </a:br>
            <a:endParaRPr lang="ru-RU" sz="1600">
              <a:solidFill>
                <a:srgbClr val="000000"/>
              </a:solidFill>
            </a:endParaRPr>
          </a:p>
        </p:txBody>
      </p:sp>
      <p:sp>
        <p:nvSpPr>
          <p:cNvPr id="6152" name="Text Box 7"/>
          <p:cNvSpPr txBox="1">
            <a:spLocks noChangeArrowheads="1"/>
          </p:cNvSpPr>
          <p:nvPr/>
        </p:nvSpPr>
        <p:spPr bwMode="auto">
          <a:xfrm>
            <a:off x="323850" y="6119813"/>
            <a:ext cx="9504363" cy="1590675"/>
          </a:xfrm>
          <a:prstGeom prst="rect">
            <a:avLst/>
          </a:prstGeom>
          <a:noFill/>
          <a:ln w="9525">
            <a:noFill/>
            <a:round/>
            <a:headEnd/>
            <a:tailEnd/>
          </a:ln>
        </p:spPr>
        <p:txBody>
          <a:bodyPr lIns="0" tIns="14112" rIns="0" bIns="0" anchor="ct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1600">
                <a:solidFill>
                  <a:srgbClr val="000000"/>
                </a:solidFill>
              </a:rPr>
              <a:t>На 2ой, нижней картинке, показана связь- тоже между заявителями и финансистами, но на этот раз они взаимодействуют не на прямую,а через агента (через I6Bureau). Наличие такого агента позволяет заниматься каждой из групп (будь то заявители или финансисты) исключительно своим делом (разработкой новых проектов или выдачей кредитов- соответственно). Переговорную часть, оформительскую — берет на себя I6Bureau.</a:t>
            </a:r>
            <a:br>
              <a:rPr lang="ru-RU" sz="1600">
                <a:solidFill>
                  <a:srgbClr val="000000"/>
                </a:solidFill>
              </a:rPr>
            </a:br>
            <a:r>
              <a:rPr lang="ru-RU" sz="1600">
                <a:solidFill>
                  <a:srgbClr val="000000"/>
                </a:solidFill>
              </a:rPr>
              <a:t/>
            </a:r>
            <a:br>
              <a:rPr lang="ru-RU" sz="1600">
                <a:solidFill>
                  <a:srgbClr val="000000"/>
                </a:solidFill>
              </a:rPr>
            </a:br>
            <a:endParaRPr lang="ru-RU" sz="1600">
              <a:solidFill>
                <a:srgbClr val="000000"/>
              </a:solidFill>
            </a:endParaRPr>
          </a:p>
        </p:txBody>
      </p:sp>
      <p:pic>
        <p:nvPicPr>
          <p:cNvPr id="6153" name="Picture 8"/>
          <p:cNvPicPr>
            <a:picLocks noChangeAspect="1" noChangeArrowheads="1"/>
          </p:cNvPicPr>
          <p:nvPr/>
        </p:nvPicPr>
        <p:blipFill>
          <a:blip r:embed="rId5"/>
          <a:srcRect/>
          <a:stretch>
            <a:fillRect/>
          </a:stretch>
        </p:blipFill>
        <p:spPr bwMode="auto">
          <a:xfrm>
            <a:off x="139700" y="1871663"/>
            <a:ext cx="4360863" cy="4103687"/>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7171"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7172"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pic>
        <p:nvPicPr>
          <p:cNvPr id="7173" name="Picture 4"/>
          <p:cNvPicPr>
            <a:picLocks noChangeAspect="1" noChangeArrowheads="1"/>
          </p:cNvPicPr>
          <p:nvPr/>
        </p:nvPicPr>
        <p:blipFill>
          <a:blip r:embed="rId4"/>
          <a:srcRect/>
          <a:stretch>
            <a:fillRect/>
          </a:stretch>
        </p:blipFill>
        <p:spPr bwMode="auto">
          <a:xfrm>
            <a:off x="179388" y="1538288"/>
            <a:ext cx="9532937" cy="11112"/>
          </a:xfrm>
          <a:prstGeom prst="rect">
            <a:avLst/>
          </a:prstGeom>
          <a:noFill/>
          <a:ln w="9525">
            <a:noFill/>
            <a:round/>
            <a:headEnd/>
            <a:tailEnd/>
          </a:ln>
        </p:spPr>
      </p:pic>
      <p:sp>
        <p:nvSpPr>
          <p:cNvPr id="7174" name="Text Box 5"/>
          <p:cNvSpPr txBox="1">
            <a:spLocks noChangeArrowheads="1"/>
          </p:cNvSpPr>
          <p:nvPr/>
        </p:nvSpPr>
        <p:spPr bwMode="auto">
          <a:xfrm>
            <a:off x="71438" y="990600"/>
            <a:ext cx="9647237" cy="612775"/>
          </a:xfrm>
          <a:prstGeom prst="rect">
            <a:avLst/>
          </a:prstGeom>
          <a:noFill/>
          <a:ln w="9525">
            <a:noFill/>
            <a:round/>
            <a:headEnd/>
            <a:tailEnd/>
          </a:ln>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rPr>
              <a:t>Так что же представляет собой I6Bureau?</a:t>
            </a:r>
          </a:p>
        </p:txBody>
      </p:sp>
      <p:pic>
        <p:nvPicPr>
          <p:cNvPr id="7175" name="Picture 6"/>
          <p:cNvPicPr>
            <a:picLocks noChangeAspect="1" noChangeArrowheads="1"/>
          </p:cNvPicPr>
          <p:nvPr/>
        </p:nvPicPr>
        <p:blipFill>
          <a:blip r:embed="rId5"/>
          <a:srcRect/>
          <a:stretch>
            <a:fillRect/>
          </a:stretch>
        </p:blipFill>
        <p:spPr bwMode="auto">
          <a:xfrm>
            <a:off x="127000" y="2074863"/>
            <a:ext cx="6424613" cy="4332287"/>
          </a:xfrm>
          <a:prstGeom prst="rect">
            <a:avLst/>
          </a:prstGeom>
          <a:noFill/>
          <a:ln w="9525">
            <a:noFill/>
            <a:round/>
            <a:headEnd/>
            <a:tailEnd/>
          </a:ln>
        </p:spPr>
      </p:pic>
      <p:sp>
        <p:nvSpPr>
          <p:cNvPr id="7176" name="Text Box 7"/>
          <p:cNvSpPr txBox="1">
            <a:spLocks noChangeArrowheads="1"/>
          </p:cNvSpPr>
          <p:nvPr/>
        </p:nvSpPr>
        <p:spPr bwMode="auto">
          <a:xfrm>
            <a:off x="6659563" y="1685925"/>
            <a:ext cx="3240087" cy="4997450"/>
          </a:xfrm>
          <a:prstGeom prst="rect">
            <a:avLst/>
          </a:prstGeom>
          <a:noFill/>
          <a:ln w="9525">
            <a:noFill/>
            <a:round/>
            <a:headEnd/>
            <a:tailEnd/>
          </a:ln>
        </p:spPr>
        <p:txBody>
          <a:bodyPr lIns="0" tIns="14112" rIns="0" bIns="0" anchor="ctr"/>
          <a:lstStyle/>
          <a:p>
            <a:pPr>
              <a:tabLst>
                <a:tab pos="723900" algn="l"/>
                <a:tab pos="1447800" algn="l"/>
                <a:tab pos="2171700" algn="l"/>
                <a:tab pos="2895600" algn="l"/>
              </a:tabLst>
            </a:pPr>
            <a:r>
              <a:rPr lang="ru-RU" sz="1600">
                <a:solidFill>
                  <a:srgbClr val="000000"/>
                </a:solidFill>
              </a:rPr>
              <a:t/>
            </a:r>
            <a:br>
              <a:rPr lang="ru-RU" sz="1600">
                <a:solidFill>
                  <a:srgbClr val="000000"/>
                </a:solidFill>
              </a:rPr>
            </a:br>
            <a:r>
              <a:rPr lang="ru-RU" sz="1600">
                <a:solidFill>
                  <a:srgbClr val="000000"/>
                </a:solidFill>
              </a:rPr>
              <a:t/>
            </a:r>
            <a:br>
              <a:rPr lang="ru-RU" sz="1600">
                <a:solidFill>
                  <a:srgbClr val="000000"/>
                </a:solidFill>
              </a:rPr>
            </a:br>
            <a:r>
              <a:rPr lang="ru-RU" sz="1600">
                <a:solidFill>
                  <a:srgbClr val="000000"/>
                </a:solidFill>
              </a:rPr>
              <a:t>I6Buro представляет собой организацию, агента между заявителями и финансистами, которая оказывает помощь и тем и другим. Заявителям предоставляется помощь до доведения их проекта (идеи, бизнес-плана- любой жизненный цикл) до «товарного» вида и помощь по поиску финансирования. Финансистам оказывается помощь в поиске интересных проектов, независимой экспертизе проектов.</a:t>
            </a:r>
            <a:br>
              <a:rPr lang="ru-RU" sz="1600">
                <a:solidFill>
                  <a:srgbClr val="000000"/>
                </a:solidFill>
              </a:rPr>
            </a:br>
            <a:r>
              <a:rPr lang="ru-RU" sz="1600">
                <a:solidFill>
                  <a:srgbClr val="000000"/>
                </a:solidFill>
              </a:rPr>
              <a:t>На данном рисунке мы видим организации, которые будут входить в состав I6Bureau (или ММИБ, что является синонимами, как мы писали).</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8195"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8196"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pic>
        <p:nvPicPr>
          <p:cNvPr id="8197" name="Picture 4"/>
          <p:cNvPicPr>
            <a:picLocks noChangeAspect="1" noChangeArrowheads="1"/>
          </p:cNvPicPr>
          <p:nvPr/>
        </p:nvPicPr>
        <p:blipFill>
          <a:blip r:embed="rId4"/>
          <a:srcRect/>
          <a:stretch>
            <a:fillRect/>
          </a:stretch>
        </p:blipFill>
        <p:spPr bwMode="auto">
          <a:xfrm>
            <a:off x="179388" y="1538288"/>
            <a:ext cx="9532937" cy="11112"/>
          </a:xfrm>
          <a:prstGeom prst="rect">
            <a:avLst/>
          </a:prstGeom>
          <a:noFill/>
          <a:ln w="9525">
            <a:noFill/>
            <a:round/>
            <a:headEnd/>
            <a:tailEnd/>
          </a:ln>
        </p:spPr>
      </p:pic>
      <p:sp>
        <p:nvSpPr>
          <p:cNvPr id="8198" name="Text Box 5"/>
          <p:cNvSpPr txBox="1">
            <a:spLocks noChangeArrowheads="1"/>
          </p:cNvSpPr>
          <p:nvPr/>
        </p:nvSpPr>
        <p:spPr bwMode="auto">
          <a:xfrm>
            <a:off x="71438" y="1025525"/>
            <a:ext cx="9647237" cy="612775"/>
          </a:xfrm>
          <a:prstGeom prst="rect">
            <a:avLst/>
          </a:prstGeom>
          <a:noFill/>
          <a:ln w="9525">
            <a:noFill/>
            <a:round/>
            <a:headEnd/>
            <a:tailEnd/>
          </a:ln>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rPr>
              <a:t>Так что же представляет собой I6Buro?</a:t>
            </a:r>
          </a:p>
        </p:txBody>
      </p:sp>
      <p:sp>
        <p:nvSpPr>
          <p:cNvPr id="8199" name="Text Box 6"/>
          <p:cNvSpPr txBox="1">
            <a:spLocks noChangeArrowheads="1"/>
          </p:cNvSpPr>
          <p:nvPr/>
        </p:nvSpPr>
        <p:spPr bwMode="auto">
          <a:xfrm>
            <a:off x="4140200" y="1400175"/>
            <a:ext cx="5759450" cy="5772150"/>
          </a:xfrm>
          <a:prstGeom prst="rect">
            <a:avLst/>
          </a:prstGeom>
          <a:noFill/>
          <a:ln w="9525">
            <a:noFill/>
            <a:round/>
            <a:headEnd/>
            <a:tailEnd/>
          </a:ln>
        </p:spPr>
        <p:txBody>
          <a:bodyPr lIns="0" tIns="14112" rIns="0" bIns="0" anchor="ctr"/>
          <a:lstStyle/>
          <a:p>
            <a:pPr>
              <a:tabLst>
                <a:tab pos="723900" algn="l"/>
                <a:tab pos="1447800" algn="l"/>
                <a:tab pos="2171700" algn="l"/>
                <a:tab pos="2895600" algn="l"/>
                <a:tab pos="3619500" algn="l"/>
                <a:tab pos="4343400" algn="l"/>
                <a:tab pos="5067300" algn="l"/>
              </a:tabLst>
            </a:pPr>
            <a:r>
              <a:rPr lang="ru-RU" sz="1600">
                <a:solidFill>
                  <a:srgbClr val="000000"/>
                </a:solidFill>
              </a:rPr>
              <a:t/>
            </a:r>
            <a:br>
              <a:rPr lang="ru-RU" sz="1600">
                <a:solidFill>
                  <a:srgbClr val="000000"/>
                </a:solidFill>
              </a:rPr>
            </a:br>
            <a:r>
              <a:rPr lang="ru-RU" sz="1400">
                <a:solidFill>
                  <a:srgbClr val="000000"/>
                </a:solidFill>
              </a:rPr>
              <a:t>Мы предприняли попытку сконструировать формулу ММИБ-а (с точки зрения формата реализации- ММИБ-а), которая по структуре своей напоминает химическую формулу. Именно поэтому были взяты английские термины- для того чтобы после их сокращения, по первым буквам ключевых слов, можно было составить формулу. Какие же ключевые слова были взяты?</a:t>
            </a:r>
            <a:br>
              <a:rPr lang="ru-RU" sz="1400">
                <a:solidFill>
                  <a:srgbClr val="000000"/>
                </a:solidFill>
              </a:rPr>
            </a:br>
            <a:r>
              <a:rPr lang="ru-RU" sz="1400">
                <a:solidFill>
                  <a:srgbClr val="000000"/>
                </a:solidFill>
              </a:rPr>
              <a:t>- международный (</a:t>
            </a:r>
            <a:r>
              <a:rPr lang="ru-RU" sz="1400" b="1">
                <a:solidFill>
                  <a:srgbClr val="000000"/>
                </a:solidFill>
              </a:rPr>
              <a:t>i</a:t>
            </a:r>
            <a:r>
              <a:rPr lang="ru-RU" sz="1400">
                <a:solidFill>
                  <a:srgbClr val="000000"/>
                </a:solidFill>
              </a:rPr>
              <a:t>nternational)</a:t>
            </a:r>
            <a:br>
              <a:rPr lang="ru-RU" sz="1400">
                <a:solidFill>
                  <a:srgbClr val="000000"/>
                </a:solidFill>
              </a:rPr>
            </a:br>
            <a:r>
              <a:rPr lang="ru-RU" sz="1400">
                <a:solidFill>
                  <a:srgbClr val="000000"/>
                </a:solidFill>
              </a:rPr>
              <a:t>- институциональный (</a:t>
            </a:r>
            <a:r>
              <a:rPr lang="ru-RU" sz="1400" b="1">
                <a:solidFill>
                  <a:srgbClr val="000000"/>
                </a:solidFill>
              </a:rPr>
              <a:t>i</a:t>
            </a:r>
            <a:r>
              <a:rPr lang="ru-RU" sz="1400">
                <a:solidFill>
                  <a:srgbClr val="000000"/>
                </a:solidFill>
              </a:rPr>
              <a:t>nstitutional)</a:t>
            </a:r>
            <a:br>
              <a:rPr lang="ru-RU" sz="1400">
                <a:solidFill>
                  <a:srgbClr val="000000"/>
                </a:solidFill>
              </a:rPr>
            </a:br>
            <a:r>
              <a:rPr lang="ru-RU" sz="1400">
                <a:solidFill>
                  <a:srgbClr val="000000"/>
                </a:solidFill>
              </a:rPr>
              <a:t>- инновационый (</a:t>
            </a:r>
            <a:r>
              <a:rPr lang="ru-RU" sz="1400" b="1">
                <a:solidFill>
                  <a:srgbClr val="000000"/>
                </a:solidFill>
              </a:rPr>
              <a:t>i</a:t>
            </a:r>
            <a:r>
              <a:rPr lang="ru-RU" sz="1400">
                <a:solidFill>
                  <a:srgbClr val="000000"/>
                </a:solidFill>
              </a:rPr>
              <a:t>nnovation)</a:t>
            </a:r>
            <a:br>
              <a:rPr lang="ru-RU" sz="1400">
                <a:solidFill>
                  <a:srgbClr val="000000"/>
                </a:solidFill>
              </a:rPr>
            </a:br>
            <a:r>
              <a:rPr lang="ru-RU" sz="1400">
                <a:solidFill>
                  <a:srgbClr val="000000"/>
                </a:solidFill>
              </a:rPr>
              <a:t>- инвестиционный (</a:t>
            </a:r>
            <a:r>
              <a:rPr lang="ru-RU" sz="1400" b="1">
                <a:solidFill>
                  <a:srgbClr val="000000"/>
                </a:solidFill>
              </a:rPr>
              <a:t>i</a:t>
            </a:r>
            <a:r>
              <a:rPr lang="ru-RU" sz="1400">
                <a:solidFill>
                  <a:srgbClr val="000000"/>
                </a:solidFill>
              </a:rPr>
              <a:t>nvestment &amp; </a:t>
            </a:r>
            <a:r>
              <a:rPr lang="ru-RU" sz="1400" b="1">
                <a:solidFill>
                  <a:srgbClr val="000000"/>
                </a:solidFill>
              </a:rPr>
              <a:t>i</a:t>
            </a:r>
            <a:r>
              <a:rPr lang="ru-RU" sz="1400">
                <a:solidFill>
                  <a:srgbClr val="000000"/>
                </a:solidFill>
              </a:rPr>
              <a:t>nvestment)*</a:t>
            </a:r>
            <a:br>
              <a:rPr lang="ru-RU" sz="1400">
                <a:solidFill>
                  <a:srgbClr val="000000"/>
                </a:solidFill>
              </a:rPr>
            </a:br>
            <a:r>
              <a:rPr lang="ru-RU" sz="1400">
                <a:solidFill>
                  <a:srgbClr val="000000"/>
                </a:solidFill>
              </a:rPr>
              <a:t>- межбанковский (</a:t>
            </a:r>
            <a:r>
              <a:rPr lang="ru-RU" sz="1400" b="1">
                <a:solidFill>
                  <a:srgbClr val="000000"/>
                </a:solidFill>
              </a:rPr>
              <a:t>i</a:t>
            </a:r>
            <a:r>
              <a:rPr lang="ru-RU" sz="1400">
                <a:solidFill>
                  <a:srgbClr val="000000"/>
                </a:solidFill>
              </a:rPr>
              <a:t>nterbank)</a:t>
            </a:r>
            <a:br>
              <a:rPr lang="ru-RU" sz="1400">
                <a:solidFill>
                  <a:srgbClr val="000000"/>
                </a:solidFill>
              </a:rPr>
            </a:br>
            <a:r>
              <a:rPr lang="ru-RU" sz="1400">
                <a:solidFill>
                  <a:srgbClr val="000000"/>
                </a:solidFill>
              </a:rPr>
              <a:t>Таким образом мы получает I6Buro. Именно так и была сформирована эта аббревиатура.</a:t>
            </a:r>
            <a:br>
              <a:rPr lang="ru-RU" sz="1400">
                <a:solidFill>
                  <a:srgbClr val="000000"/>
                </a:solidFill>
              </a:rPr>
            </a:br>
            <a:r>
              <a:rPr lang="ru-RU" sz="1400">
                <a:solidFill>
                  <a:srgbClr val="000000"/>
                </a:solidFill>
              </a:rPr>
              <a:t>Следующие обозначения в формуле расшифровываются как (они же и обозначают основные принципы работы ММИБа**):</a:t>
            </a:r>
            <a:br>
              <a:rPr lang="ru-RU" sz="1400">
                <a:solidFill>
                  <a:srgbClr val="000000"/>
                </a:solidFill>
              </a:rPr>
            </a:br>
            <a:r>
              <a:rPr lang="ru-RU" sz="1400">
                <a:solidFill>
                  <a:srgbClr val="000000"/>
                </a:solidFill>
              </a:rPr>
              <a:t>- T (typification)- типизация требований по оформлению</a:t>
            </a:r>
            <a:br>
              <a:rPr lang="ru-RU" sz="1400">
                <a:solidFill>
                  <a:srgbClr val="000000"/>
                </a:solidFill>
              </a:rPr>
            </a:br>
            <a:r>
              <a:rPr lang="ru-RU" sz="1400">
                <a:solidFill>
                  <a:srgbClr val="000000"/>
                </a:solidFill>
              </a:rPr>
              <a:t>- P (product management) — управление продуктом</a:t>
            </a:r>
            <a:br>
              <a:rPr lang="ru-RU" sz="1400">
                <a:solidFill>
                  <a:srgbClr val="000000"/>
                </a:solidFill>
              </a:rPr>
            </a:br>
            <a:r>
              <a:rPr lang="ru-RU" sz="1400">
                <a:solidFill>
                  <a:srgbClr val="000000"/>
                </a:solidFill>
              </a:rPr>
              <a:t>- P (product shop)- магазин проектов</a:t>
            </a:r>
            <a:br>
              <a:rPr lang="ru-RU" sz="1400">
                <a:solidFill>
                  <a:srgbClr val="000000"/>
                </a:solidFill>
              </a:rPr>
            </a:br>
            <a:r>
              <a:rPr lang="ru-RU" sz="1400">
                <a:solidFill>
                  <a:srgbClr val="000000"/>
                </a:solidFill>
              </a:rPr>
              <a:t>- P (project management)- управление проектом</a:t>
            </a:r>
            <a:br>
              <a:rPr lang="ru-RU" sz="1400">
                <a:solidFill>
                  <a:srgbClr val="000000"/>
                </a:solidFill>
              </a:rPr>
            </a:br>
            <a:r>
              <a:rPr lang="ru-RU" sz="1400">
                <a:solidFill>
                  <a:srgbClr val="000000"/>
                </a:solidFill>
              </a:rPr>
              <a:t>- P (project financing)- проектное финансирование (в проекте предложена модель, направленная на снижение рисков при проектном финансировании)</a:t>
            </a:r>
            <a:br>
              <a:rPr lang="ru-RU" sz="1400">
                <a:solidFill>
                  <a:srgbClr val="000000"/>
                </a:solidFill>
              </a:rPr>
            </a:br>
            <a:r>
              <a:rPr lang="ru-RU" sz="1400">
                <a:solidFill>
                  <a:srgbClr val="000000"/>
                </a:solidFill>
              </a:rPr>
              <a:t>И тогда мы получаем расширенную формулу: I6FTP3 Bureau</a:t>
            </a:r>
            <a:br>
              <a:rPr lang="ru-RU" sz="1400">
                <a:solidFill>
                  <a:srgbClr val="000000"/>
                </a:solidFill>
              </a:rPr>
            </a:br>
            <a:r>
              <a:rPr lang="ru-RU" sz="1600">
                <a:solidFill>
                  <a:srgbClr val="000000"/>
                </a:solidFill>
              </a:rPr>
              <a:t/>
            </a:r>
            <a:br>
              <a:rPr lang="ru-RU" sz="1600">
                <a:solidFill>
                  <a:srgbClr val="000000"/>
                </a:solidFill>
              </a:rPr>
            </a:br>
            <a:r>
              <a:rPr lang="ru-RU" sz="1000">
                <a:solidFill>
                  <a:srgbClr val="000000"/>
                </a:solidFill>
              </a:rPr>
              <a:t>*Здесь важным является рассмотрение понятие инвестиций с точки зрения финансиста и заявителя (подробнее об этом в полной версии документа)</a:t>
            </a:r>
            <a:br>
              <a:rPr lang="ru-RU" sz="1000">
                <a:solidFill>
                  <a:srgbClr val="000000"/>
                </a:solidFill>
              </a:rPr>
            </a:br>
            <a:r>
              <a:rPr lang="ru-RU" sz="1000">
                <a:solidFill>
                  <a:srgbClr val="000000"/>
                </a:solidFill>
              </a:rPr>
              <a:t>** Приносим свои извинения за то, что материал приходится сжимать, но того требуем формат презентации. Здесь нашей целью было обозначить основные идеи I6Buro. На главной странице сайта выложена полная версия материала- в ней все описано подробно.</a:t>
            </a:r>
          </a:p>
        </p:txBody>
      </p:sp>
      <p:pic>
        <p:nvPicPr>
          <p:cNvPr id="8200" name="Picture 7"/>
          <p:cNvPicPr>
            <a:picLocks noChangeAspect="1" noChangeArrowheads="1"/>
          </p:cNvPicPr>
          <p:nvPr/>
        </p:nvPicPr>
        <p:blipFill>
          <a:blip r:embed="rId5"/>
          <a:srcRect/>
          <a:stretch>
            <a:fillRect/>
          </a:stretch>
        </p:blipFill>
        <p:spPr bwMode="auto">
          <a:xfrm>
            <a:off x="36513" y="1763713"/>
            <a:ext cx="4103687" cy="5219700"/>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9219"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9220"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pic>
        <p:nvPicPr>
          <p:cNvPr id="9221" name="Picture 4"/>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9222" name="Picture 5"/>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9223" name="Picture 6"/>
          <p:cNvPicPr>
            <a:picLocks noChangeAspect="1" noChangeArrowheads="1"/>
          </p:cNvPicPr>
          <p:nvPr/>
        </p:nvPicPr>
        <p:blipFill>
          <a:blip r:embed="rId4"/>
          <a:srcRect/>
          <a:stretch>
            <a:fillRect/>
          </a:stretch>
        </p:blipFill>
        <p:spPr bwMode="auto">
          <a:xfrm>
            <a:off x="179388" y="1547813"/>
            <a:ext cx="9532937" cy="11112"/>
          </a:xfrm>
          <a:prstGeom prst="rect">
            <a:avLst/>
          </a:prstGeom>
          <a:noFill/>
          <a:ln w="9525">
            <a:noFill/>
            <a:round/>
            <a:headEnd/>
            <a:tailEnd/>
          </a:ln>
        </p:spPr>
      </p:pic>
      <p:sp>
        <p:nvSpPr>
          <p:cNvPr id="9224" name="Text Box 7"/>
          <p:cNvSpPr txBox="1">
            <a:spLocks noChangeArrowheads="1"/>
          </p:cNvSpPr>
          <p:nvPr/>
        </p:nvSpPr>
        <p:spPr bwMode="auto">
          <a:xfrm>
            <a:off x="71438" y="1152525"/>
            <a:ext cx="9647237" cy="6127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cs typeface="Arial" charset="0"/>
              </a:rPr>
              <a:t>Основная схема работы I6Bureau.</a:t>
            </a:r>
            <a:r>
              <a:rPr lang="ru-RU" sz="1400" b="1">
                <a:solidFill>
                  <a:srgbClr val="000000"/>
                </a:solidFill>
                <a:cs typeface="Arial" charset="0"/>
              </a:rPr>
              <a:t/>
            </a:r>
            <a:br>
              <a:rPr lang="ru-RU" sz="1400" b="1">
                <a:solidFill>
                  <a:srgbClr val="000000"/>
                </a:solidFill>
                <a:cs typeface="Arial" charset="0"/>
              </a:rPr>
            </a:br>
            <a:endParaRPr lang="ru-RU" sz="1400" b="1">
              <a:solidFill>
                <a:srgbClr val="000000"/>
              </a:solidFill>
              <a:cs typeface="Arial" charset="0"/>
            </a:endParaRPr>
          </a:p>
        </p:txBody>
      </p:sp>
      <p:pic>
        <p:nvPicPr>
          <p:cNvPr id="9225" name="Picture 8"/>
          <p:cNvPicPr>
            <a:picLocks noChangeAspect="1" noChangeArrowheads="1"/>
          </p:cNvPicPr>
          <p:nvPr/>
        </p:nvPicPr>
        <p:blipFill>
          <a:blip r:embed="rId5"/>
          <a:srcRect/>
          <a:stretch>
            <a:fillRect/>
          </a:stretch>
        </p:blipFill>
        <p:spPr bwMode="auto">
          <a:xfrm>
            <a:off x="512763" y="1800225"/>
            <a:ext cx="4167187" cy="5202238"/>
          </a:xfrm>
          <a:prstGeom prst="rect">
            <a:avLst/>
          </a:prstGeom>
          <a:noFill/>
          <a:ln w="9525">
            <a:noFill/>
            <a:round/>
            <a:headEnd/>
            <a:tailEnd/>
          </a:ln>
        </p:spPr>
      </p:pic>
      <p:sp>
        <p:nvSpPr>
          <p:cNvPr id="9226" name="Text Box 9"/>
          <p:cNvSpPr txBox="1">
            <a:spLocks noChangeArrowheads="1"/>
          </p:cNvSpPr>
          <p:nvPr/>
        </p:nvSpPr>
        <p:spPr bwMode="auto">
          <a:xfrm>
            <a:off x="5040313" y="1684338"/>
            <a:ext cx="4679950" cy="5451475"/>
          </a:xfrm>
          <a:prstGeom prst="rect">
            <a:avLst/>
          </a:prstGeom>
          <a:noFill/>
          <a:ln w="9525">
            <a:noFill/>
            <a:round/>
            <a:headEnd/>
            <a:tailEnd/>
          </a:ln>
        </p:spPr>
        <p:txBody>
          <a:bodyPr lIns="0" tIns="14112" rIns="0" bIns="0" anchor="ctr"/>
          <a:lstStyle/>
          <a:p>
            <a:pPr>
              <a:tabLst>
                <a:tab pos="723900" algn="l"/>
                <a:tab pos="1447800" algn="l"/>
                <a:tab pos="2171700" algn="l"/>
                <a:tab pos="2895600" algn="l"/>
                <a:tab pos="3619500" algn="l"/>
                <a:tab pos="4343400" algn="l"/>
              </a:tabLst>
            </a:pPr>
            <a:r>
              <a:rPr lang="ru-RU" sz="1600">
                <a:solidFill>
                  <a:srgbClr val="000000"/>
                </a:solidFill>
              </a:rPr>
              <a:t/>
            </a:r>
            <a:br>
              <a:rPr lang="ru-RU" sz="1600">
                <a:solidFill>
                  <a:srgbClr val="000000"/>
                </a:solidFill>
              </a:rPr>
            </a:br>
            <a:r>
              <a:rPr lang="ru-RU" sz="1600">
                <a:solidFill>
                  <a:srgbClr val="000000"/>
                </a:solidFill>
              </a:rPr>
              <a:t>Здесь показана основная схема работы I6Bureau (финансовые, организационные и информационные потоки основного бизнес процесса).</a:t>
            </a:r>
            <a:br>
              <a:rPr lang="ru-RU" sz="1600">
                <a:solidFill>
                  <a:srgbClr val="000000"/>
                </a:solidFill>
              </a:rPr>
            </a:br>
            <a:r>
              <a:rPr lang="ru-RU" sz="1600">
                <a:solidFill>
                  <a:srgbClr val="000000"/>
                </a:solidFill>
              </a:rPr>
              <a:t/>
            </a:r>
            <a:br>
              <a:rPr lang="ru-RU" sz="1600">
                <a:solidFill>
                  <a:srgbClr val="000000"/>
                </a:solidFill>
              </a:rPr>
            </a:br>
            <a:r>
              <a:rPr lang="ru-RU" sz="1600">
                <a:solidFill>
                  <a:srgbClr val="000000"/>
                </a:solidFill>
              </a:rPr>
              <a:t>Меню маршрутов:</a:t>
            </a:r>
            <a:br>
              <a:rPr lang="ru-RU" sz="1600">
                <a:solidFill>
                  <a:srgbClr val="000000"/>
                </a:solidFill>
              </a:rPr>
            </a:br>
            <a:r>
              <a:rPr lang="ru-RU" sz="1600">
                <a:solidFill>
                  <a:srgbClr val="000000"/>
                </a:solidFill>
              </a:rPr>
              <a:t>Короткий: От 1,2a, 3а</a:t>
            </a:r>
            <a:br>
              <a:rPr lang="ru-RU" sz="1600">
                <a:solidFill>
                  <a:srgbClr val="000000"/>
                </a:solidFill>
              </a:rPr>
            </a:br>
            <a:r>
              <a:rPr lang="ru-RU" sz="1600">
                <a:solidFill>
                  <a:srgbClr val="000000"/>
                </a:solidFill>
              </a:rPr>
              <a:t>(1) Информационный поток от Заявителя к ММИБ-у;</a:t>
            </a:r>
            <a:br>
              <a:rPr lang="ru-RU" sz="1600">
                <a:solidFill>
                  <a:srgbClr val="000000"/>
                </a:solidFill>
              </a:rPr>
            </a:br>
            <a:r>
              <a:rPr lang="ru-RU" sz="1600">
                <a:solidFill>
                  <a:srgbClr val="000000"/>
                </a:solidFill>
              </a:rPr>
              <a:t>(2а) Передача информации в банк и здесь рассматривается вариант, когда финансирование происходит из собственных средств банка;</a:t>
            </a:r>
            <a:br>
              <a:rPr lang="ru-RU" sz="1600">
                <a:solidFill>
                  <a:srgbClr val="000000"/>
                </a:solidFill>
              </a:rPr>
            </a:br>
            <a:r>
              <a:rPr lang="ru-RU" sz="1600">
                <a:solidFill>
                  <a:srgbClr val="000000"/>
                </a:solidFill>
              </a:rPr>
              <a:t>(3а) Банк перечисляет деньги заявителю.</a:t>
            </a:r>
            <a:br>
              <a:rPr lang="ru-RU" sz="1600">
                <a:solidFill>
                  <a:srgbClr val="000000"/>
                </a:solidFill>
              </a:rPr>
            </a:br>
            <a:r>
              <a:rPr lang="ru-RU" sz="1600">
                <a:solidFill>
                  <a:srgbClr val="000000"/>
                </a:solidFill>
              </a:rPr>
              <a:t>Минимальная цепочка завершилась.</a:t>
            </a:r>
            <a:br>
              <a:rPr lang="ru-RU" sz="1600">
                <a:solidFill>
                  <a:srgbClr val="000000"/>
                </a:solidFill>
              </a:rPr>
            </a:br>
            <a:r>
              <a:rPr lang="ru-RU" sz="1600">
                <a:solidFill>
                  <a:srgbClr val="000000"/>
                </a:solidFill>
              </a:rPr>
              <a:t/>
            </a:r>
            <a:br>
              <a:rPr lang="ru-RU" sz="1600">
                <a:solidFill>
                  <a:srgbClr val="000000"/>
                </a:solidFill>
              </a:rPr>
            </a:br>
            <a:r>
              <a:rPr lang="ru-RU" sz="1600">
                <a:solidFill>
                  <a:srgbClr val="000000"/>
                </a:solidFill>
              </a:rPr>
              <a:t>Длинный: До 1 — 8 (подробнее в полной версии документа)</a:t>
            </a:r>
            <a:br>
              <a:rPr lang="ru-RU" sz="1600">
                <a:solidFill>
                  <a:srgbClr val="000000"/>
                </a:solidFill>
              </a:rPr>
            </a:br>
            <a:r>
              <a:rPr lang="ru-RU" sz="1600">
                <a:solidFill>
                  <a:srgbClr val="000000"/>
                </a:solidFill>
              </a:rPr>
              <a:t/>
            </a:r>
            <a:br>
              <a:rPr lang="ru-RU" sz="1600">
                <a:solidFill>
                  <a:srgbClr val="000000"/>
                </a:solidFill>
              </a:rPr>
            </a:br>
            <a:r>
              <a:rPr lang="ru-RU" sz="1600">
                <a:solidFill>
                  <a:srgbClr val="000000"/>
                </a:solidFill>
              </a:rPr>
              <a:t>Здесь главное то, что через I6Buro не проходят потоки денег. I6Buro лишь имеет право распоряжаться денежными траншами.</a:t>
            </a:r>
            <a:br>
              <a:rPr lang="ru-RU" sz="1600">
                <a:solidFill>
                  <a:srgbClr val="000000"/>
                </a:solidFill>
              </a:rPr>
            </a:br>
            <a:endParaRPr lang="ru-RU" sz="1600">
              <a:solidFill>
                <a:srgbClr val="000000"/>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p:spPr>
      </p:pic>
      <p:pic>
        <p:nvPicPr>
          <p:cNvPr id="10243"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p:spPr>
      </p:pic>
      <p:pic>
        <p:nvPicPr>
          <p:cNvPr id="10244"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p:spPr>
      </p:pic>
      <p:sp>
        <p:nvSpPr>
          <p:cNvPr id="10245" name="Text Box 4"/>
          <p:cNvSpPr txBox="1">
            <a:spLocks noChangeArrowheads="1"/>
          </p:cNvSpPr>
          <p:nvPr/>
        </p:nvSpPr>
        <p:spPr bwMode="auto">
          <a:xfrm>
            <a:off x="71438" y="1152525"/>
            <a:ext cx="9647237" cy="612775"/>
          </a:xfrm>
          <a:prstGeom prst="rect">
            <a:avLst/>
          </a:prstGeom>
          <a:noFill/>
          <a:ln w="9525">
            <a:noFill/>
            <a:round/>
            <a:headEnd/>
            <a:tailEnd/>
          </a:ln>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cs typeface="Arial" charset="0"/>
              </a:rPr>
              <a:t>Организационно-правовые аспекты деятельности I6Bureau.</a:t>
            </a:r>
            <a:r>
              <a:rPr lang="ru-RU" sz="1400" b="1">
                <a:solidFill>
                  <a:srgbClr val="000000"/>
                </a:solidFill>
                <a:cs typeface="Arial" charset="0"/>
              </a:rPr>
              <a:t/>
            </a:r>
            <a:br>
              <a:rPr lang="ru-RU" sz="1400" b="1">
                <a:solidFill>
                  <a:srgbClr val="000000"/>
                </a:solidFill>
                <a:cs typeface="Arial" charset="0"/>
              </a:rPr>
            </a:br>
            <a:endParaRPr lang="ru-RU" sz="1400" b="1">
              <a:solidFill>
                <a:srgbClr val="000000"/>
              </a:solidFill>
              <a:cs typeface="Arial" charset="0"/>
            </a:endParaRPr>
          </a:p>
        </p:txBody>
      </p:sp>
      <p:pic>
        <p:nvPicPr>
          <p:cNvPr id="10246" name="Picture 5"/>
          <p:cNvPicPr>
            <a:picLocks noChangeAspect="1" noChangeArrowheads="1"/>
          </p:cNvPicPr>
          <p:nvPr/>
        </p:nvPicPr>
        <p:blipFill>
          <a:blip r:embed="rId4"/>
          <a:srcRect/>
          <a:stretch>
            <a:fillRect/>
          </a:stretch>
        </p:blipFill>
        <p:spPr bwMode="auto">
          <a:xfrm>
            <a:off x="179388" y="1547813"/>
            <a:ext cx="9532937" cy="11112"/>
          </a:xfrm>
          <a:prstGeom prst="rect">
            <a:avLst/>
          </a:prstGeom>
          <a:noFill/>
          <a:ln w="9525">
            <a:noFill/>
            <a:round/>
            <a:headEnd/>
            <a:tailEnd/>
          </a:ln>
        </p:spPr>
      </p:pic>
      <p:pic>
        <p:nvPicPr>
          <p:cNvPr id="10247" name="Picture 6"/>
          <p:cNvPicPr>
            <a:picLocks noChangeAspect="1" noChangeArrowheads="1"/>
          </p:cNvPicPr>
          <p:nvPr/>
        </p:nvPicPr>
        <p:blipFill>
          <a:blip r:embed="rId5"/>
          <a:srcRect/>
          <a:stretch>
            <a:fillRect/>
          </a:stretch>
        </p:blipFill>
        <p:spPr bwMode="auto">
          <a:xfrm>
            <a:off x="539750" y="2592388"/>
            <a:ext cx="8718550" cy="4500562"/>
          </a:xfrm>
          <a:prstGeom prst="rect">
            <a:avLst/>
          </a:prstGeom>
          <a:noFill/>
          <a:ln w="9525">
            <a:noFill/>
            <a:round/>
            <a:headEnd/>
            <a:tailEnd/>
          </a:ln>
        </p:spPr>
      </p:pic>
      <p:sp>
        <p:nvSpPr>
          <p:cNvPr id="10248" name="Text Box 7"/>
          <p:cNvSpPr txBox="1">
            <a:spLocks noChangeArrowheads="1"/>
          </p:cNvSpPr>
          <p:nvPr/>
        </p:nvSpPr>
        <p:spPr bwMode="auto">
          <a:xfrm>
            <a:off x="179388" y="1549400"/>
            <a:ext cx="9610725" cy="909638"/>
          </a:xfrm>
          <a:prstGeom prst="rect">
            <a:avLst/>
          </a:prstGeom>
          <a:noFill/>
          <a:ln w="9525">
            <a:noFill/>
            <a:round/>
            <a:headEnd/>
            <a:tailEnd/>
          </a:ln>
        </p:spPr>
        <p:txBody>
          <a:bodyPr lIns="0" tIns="14112" rIns="0" bIns="0" anchor="ct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1600">
                <a:solidFill>
                  <a:srgbClr val="000000"/>
                </a:solidFill>
              </a:rPr>
              <a:t>Мы предлагаем «меню вариантов»: 5 вариантов организационно- правового оформления I6Bureau на первом этапе:</a:t>
            </a:r>
            <a:br>
              <a:rPr lang="ru-RU" sz="1600">
                <a:solidFill>
                  <a:srgbClr val="000000"/>
                </a:solidFill>
              </a:rPr>
            </a:br>
            <a:r>
              <a:rPr lang="ru-RU" sz="1600">
                <a:solidFill>
                  <a:srgbClr val="000000"/>
                </a:solidFill>
              </a:rPr>
              <a:t>Виртуальная организация (ВО), электронное предприятие (ЭП), некоммерческая организация (НКО), два формата коммерческой организации.</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_light_1">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a:ea typeface=""/>
        <a:cs typeface="Arial Unicode MS"/>
      </a:majorFont>
      <a:minorFont>
        <a:latin typeface="Arial"/>
        <a:ea typeface=""/>
        <a:cs typeface="Arial Unicode MS"/>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present_light_1</Template>
  <TotalTime>0</TotalTime>
  <Words>242</Words>
  <PresentationFormat>Произвольный</PresentationFormat>
  <Paragraphs>34</Paragraphs>
  <Slides>12</Slides>
  <Notes>12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Arial Unicode MS</vt:lpstr>
      <vt:lpstr>Times New Roman</vt:lpstr>
      <vt:lpstr>present_light_1</vt:lpstr>
      <vt:lpstr>Презентация проекта: I6BUREAU (Международное Межбанковское инвестиционное бюро (ММИБ), РосИнвестПроект (российский сегмент))</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Company>Cat Modern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проекта: I6BUREAU (Международное Межбанковское инвестиционное бюро (ММИБ), РосИнвестПроект (российский сегмент))</dc:title>
  <dc:creator>Cat</dc:creator>
  <cp:lastModifiedBy>Cat</cp:lastModifiedBy>
  <cp:revision>1</cp:revision>
  <cp:lastPrinted>1601-01-01T00:00:00Z</cp:lastPrinted>
  <dcterms:created xsi:type="dcterms:W3CDTF">2010-04-08T08:33:23Z</dcterms:created>
  <dcterms:modified xsi:type="dcterms:W3CDTF">2010-04-08T08:44:16Z</dcterms:modified>
</cp:coreProperties>
</file>